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57" r:id="rId2"/>
    <p:sldId id="260" r:id="rId3"/>
    <p:sldId id="261" r:id="rId4"/>
    <p:sldId id="262" r:id="rId5"/>
    <p:sldId id="263" r:id="rId6"/>
    <p:sldId id="264" r:id="rId7"/>
    <p:sldId id="300" r:id="rId8"/>
    <p:sldId id="265" r:id="rId9"/>
    <p:sldId id="266" r:id="rId10"/>
    <p:sldId id="267" r:id="rId11"/>
    <p:sldId id="268" r:id="rId12"/>
    <p:sldId id="269" r:id="rId13"/>
    <p:sldId id="270" r:id="rId14"/>
    <p:sldId id="271" r:id="rId15"/>
    <p:sldId id="272" r:id="rId16"/>
    <p:sldId id="273" r:id="rId17"/>
    <p:sldId id="293" r:id="rId18"/>
    <p:sldId id="294" r:id="rId19"/>
    <p:sldId id="274" r:id="rId20"/>
    <p:sldId id="275" r:id="rId21"/>
    <p:sldId id="276" r:id="rId22"/>
    <p:sldId id="277" r:id="rId23"/>
    <p:sldId id="278" r:id="rId24"/>
    <p:sldId id="295" r:id="rId25"/>
    <p:sldId id="296" r:id="rId26"/>
    <p:sldId id="297" r:id="rId27"/>
    <p:sldId id="298" r:id="rId28"/>
    <p:sldId id="299" r:id="rId29"/>
    <p:sldId id="280" r:id="rId30"/>
    <p:sldId id="281" r:id="rId31"/>
    <p:sldId id="302" r:id="rId32"/>
    <p:sldId id="282" r:id="rId33"/>
    <p:sldId id="283" r:id="rId34"/>
    <p:sldId id="284" r:id="rId35"/>
    <p:sldId id="285" r:id="rId36"/>
    <p:sldId id="30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6B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94660"/>
  </p:normalViewPr>
  <p:slideViewPr>
    <p:cSldViewPr snapToGrid="0">
      <p:cViewPr varScale="1">
        <p:scale>
          <a:sx n="109" d="100"/>
          <a:sy n="109" d="100"/>
        </p:scale>
        <p:origin x="129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FFC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17D-42FD-ABC3-D5A7E494FE9B}"/>
              </c:ext>
            </c:extLst>
          </c:dPt>
          <c:dPt>
            <c:idx val="1"/>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417D-42FD-ABC3-D5A7E494FE9B}"/>
              </c:ext>
            </c:extLst>
          </c:dPt>
          <c:dPt>
            <c:idx val="2"/>
            <c:bubble3D val="0"/>
            <c:spPr>
              <a:solidFill>
                <a:schemeClr val="accent2">
                  <a:lumMod val="7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17D-42FD-ABC3-D5A7E494FE9B}"/>
              </c:ext>
            </c:extLst>
          </c:dPt>
          <c:dLbls>
            <c:dLbl>
              <c:idx val="0"/>
              <c:spPr>
                <a:solidFill>
                  <a:schemeClr val="accent6">
                    <a:lumMod val="50000"/>
                  </a:schemeClr>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1-417D-42FD-ABC3-D5A7E494FE9B}"/>
                </c:ext>
              </c:extLst>
            </c:dLbl>
            <c:dLbl>
              <c:idx val="1"/>
              <c:spPr>
                <a:solidFill>
                  <a:srgbClr val="0070C0"/>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2-417D-42FD-ABC3-D5A7E494FE9B}"/>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Sheet1!$A$2:$A$4</c:f>
              <c:strCache>
                <c:ptCount val="3"/>
                <c:pt idx="0">
                  <c:v>Government </c:v>
                </c:pt>
                <c:pt idx="1">
                  <c:v>Commercial Banks</c:v>
                </c:pt>
                <c:pt idx="2">
                  <c:v>NBFI</c:v>
                </c:pt>
              </c:strCache>
            </c:strRef>
          </c:cat>
          <c:val>
            <c:numRef>
              <c:f>Sheet1!$B$2:$B$4</c:f>
              <c:numCache>
                <c:formatCode>0%</c:formatCode>
                <c:ptCount val="3"/>
                <c:pt idx="0">
                  <c:v>0.45</c:v>
                </c:pt>
                <c:pt idx="1">
                  <c:v>0.24</c:v>
                </c:pt>
                <c:pt idx="2">
                  <c:v>0.31</c:v>
                </c:pt>
              </c:numCache>
            </c:numRef>
          </c:val>
          <c:extLst>
            <c:ext xmlns:c16="http://schemas.microsoft.com/office/drawing/2014/chart" uri="{C3380CC4-5D6E-409C-BE32-E72D297353CC}">
              <c16:uniqueId val="{00000000-417D-42FD-ABC3-D5A7E494FE9B}"/>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hyperlink" Target="https://www.youtube.com/watch?v=u8QKLC2cReI" TargetMode="External"/></Relationships>
</file>

<file path=ppt/diagrams/_rels/data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image" Target="../media/image85.pn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_rels/data5.xml.rels><?xml version="1.0" encoding="UTF-8" standalone="yes"?>
<Relationships xmlns="http://schemas.openxmlformats.org/package/2006/relationships"><Relationship Id="rId1" Type="http://schemas.openxmlformats.org/officeDocument/2006/relationships/hyperlink" Target="https://www.youtube.com/watch?v=u8QKLC2cReI" TargetMode="External"/></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image" Target="../media/image53.png"/><Relationship Id="rId4" Type="http://schemas.openxmlformats.org/officeDocument/2006/relationships/image" Target="../media/image54.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youtube.com/watch?v=u8QKLC2cReI" TargetMode="External"/><Relationship Id="rId1" Type="http://schemas.openxmlformats.org/officeDocument/2006/relationships/image" Target="../media/image83.png"/></Relationships>
</file>

<file path=ppt/diagrams/_rels/drawing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image" Target="../media/image8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_rels/drawing5.xml.rels><?xml version="1.0" encoding="UTF-8" standalone="yes"?>
<Relationships xmlns="http://schemas.openxmlformats.org/package/2006/relationships"><Relationship Id="rId1" Type="http://schemas.openxmlformats.org/officeDocument/2006/relationships/hyperlink" Target="https://www.youtube.com/watch?v=u8QKLC2cReI" TargetMode="External"/></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image" Target="../media/image53.png"/><Relationship Id="rId4"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C1C0C3A-4158-44AB-B47E-B7780C5D085E}"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7FCF0D00-6B26-44BF-A96C-15BD72062D7A}">
      <dgm:prSet phldrT="[Text]"/>
      <dgm:spPr/>
      <dgm:t>
        <a:bodyPr/>
        <a:lstStyle/>
        <a:p>
          <a:r>
            <a:rPr lang="en-US" dirty="0" smtClean="0"/>
            <a:t>SBN: total 15 lakh cr.</a:t>
          </a:r>
          <a:endParaRPr lang="en-US" dirty="0"/>
        </a:p>
      </dgm:t>
    </dgm:pt>
    <dgm:pt modelId="{F00A4D8D-0CE6-49AF-A3B7-3FE536D2F854}" type="parTrans" cxnId="{62E0A144-2181-4E7A-A7C3-4613E1E000DD}">
      <dgm:prSet/>
      <dgm:spPr/>
      <dgm:t>
        <a:bodyPr/>
        <a:lstStyle/>
        <a:p>
          <a:endParaRPr lang="en-US"/>
        </a:p>
      </dgm:t>
    </dgm:pt>
    <dgm:pt modelId="{EF368D7C-88AC-4853-BF92-5B3956738C6A}" type="sibTrans" cxnId="{62E0A144-2181-4E7A-A7C3-4613E1E000DD}">
      <dgm:prSet/>
      <dgm:spPr/>
      <dgm:t>
        <a:bodyPr/>
        <a:lstStyle/>
        <a:p>
          <a:endParaRPr lang="en-US"/>
        </a:p>
      </dgm:t>
    </dgm:pt>
    <dgm:pt modelId="{EC58FCA4-8C1A-46B9-805D-5DF7AE783C3E}">
      <dgm:prSet phldrT="[Text]"/>
      <dgm:spPr>
        <a:solidFill>
          <a:srgbClr val="00B050"/>
        </a:solidFill>
      </dgm:spPr>
      <dgm:t>
        <a:bodyPr/>
        <a:lstStyle/>
        <a:p>
          <a:r>
            <a:rPr lang="en-US" dirty="0" smtClean="0"/>
            <a:t>97% returned to system!</a:t>
          </a:r>
          <a:endParaRPr lang="en-US" dirty="0"/>
        </a:p>
      </dgm:t>
    </dgm:pt>
    <dgm:pt modelId="{2FCD9E1C-DCF3-4108-BBA5-0AC3373B9BF1}" type="parTrans" cxnId="{C73C50E7-EE83-46EB-A875-D0F0E2A5A949}">
      <dgm:prSet/>
      <dgm:spPr/>
      <dgm:t>
        <a:bodyPr/>
        <a:lstStyle/>
        <a:p>
          <a:endParaRPr lang="en-US"/>
        </a:p>
      </dgm:t>
    </dgm:pt>
    <dgm:pt modelId="{FFF58B65-8AE3-40ED-93AE-88CE13EAD4AB}" type="sibTrans" cxnId="{C73C50E7-EE83-46EB-A875-D0F0E2A5A949}">
      <dgm:prSet/>
      <dgm:spPr/>
      <dgm:t>
        <a:bodyPr/>
        <a:lstStyle/>
        <a:p>
          <a:endParaRPr lang="en-US"/>
        </a:p>
      </dgm:t>
    </dgm:pt>
    <dgm:pt modelId="{373A3027-74F6-4A96-A2AA-6000FBCE6436}">
      <dgm:prSet phldrT="[Text]"/>
      <dgm:spPr>
        <a:solidFill>
          <a:srgbClr val="FF0000"/>
        </a:solidFill>
      </dgm:spPr>
      <dgm:t>
        <a:bodyPr/>
        <a:lstStyle/>
        <a:p>
          <a:r>
            <a:rPr lang="en-US" dirty="0" smtClean="0"/>
            <a:t>Rs.54,000 cr black money destroyed</a:t>
          </a:r>
          <a:endParaRPr lang="en-US" dirty="0"/>
        </a:p>
      </dgm:t>
    </dgm:pt>
    <dgm:pt modelId="{D13B510B-4BAD-4EC7-8FEB-8DA8C7290863}" type="parTrans" cxnId="{C84576BE-2FCD-4A58-BE0C-C6214993C7C1}">
      <dgm:prSet/>
      <dgm:spPr/>
      <dgm:t>
        <a:bodyPr/>
        <a:lstStyle/>
        <a:p>
          <a:endParaRPr lang="en-US"/>
        </a:p>
      </dgm:t>
    </dgm:pt>
    <dgm:pt modelId="{815226B8-FC6A-4107-A788-5841C344B099}" type="sibTrans" cxnId="{C84576BE-2FCD-4A58-BE0C-C6214993C7C1}">
      <dgm:prSet/>
      <dgm:spPr/>
      <dgm:t>
        <a:bodyPr/>
        <a:lstStyle/>
        <a:p>
          <a:endParaRPr lang="en-US"/>
        </a:p>
      </dgm:t>
    </dgm:pt>
    <dgm:pt modelId="{5C3E8058-3D2C-4C2A-B539-0C5527ACD842}" type="pres">
      <dgm:prSet presAssocID="{1C1C0C3A-4158-44AB-B47E-B7780C5D085E}" presName="composite" presStyleCnt="0">
        <dgm:presLayoutVars>
          <dgm:chMax val="1"/>
          <dgm:dir/>
          <dgm:resizeHandles val="exact"/>
        </dgm:presLayoutVars>
      </dgm:prSet>
      <dgm:spPr/>
      <dgm:t>
        <a:bodyPr/>
        <a:lstStyle/>
        <a:p>
          <a:endParaRPr lang="en-US"/>
        </a:p>
      </dgm:t>
    </dgm:pt>
    <dgm:pt modelId="{683B2E0D-B992-4AF4-A192-B63BE9DBFAEF}" type="pres">
      <dgm:prSet presAssocID="{7FCF0D00-6B26-44BF-A96C-15BD72062D7A}" presName="roof" presStyleLbl="dkBgShp" presStyleIdx="0" presStyleCnt="2"/>
      <dgm:spPr/>
      <dgm:t>
        <a:bodyPr/>
        <a:lstStyle/>
        <a:p>
          <a:endParaRPr lang="en-US"/>
        </a:p>
      </dgm:t>
    </dgm:pt>
    <dgm:pt modelId="{41598910-2928-4CA8-B748-8281E0084547}" type="pres">
      <dgm:prSet presAssocID="{7FCF0D00-6B26-44BF-A96C-15BD72062D7A}" presName="pillars" presStyleCnt="0"/>
      <dgm:spPr/>
    </dgm:pt>
    <dgm:pt modelId="{87A91A1F-E179-4FF8-A823-0144673E69A5}" type="pres">
      <dgm:prSet presAssocID="{7FCF0D00-6B26-44BF-A96C-15BD72062D7A}" presName="pillar1" presStyleLbl="node1" presStyleIdx="0" presStyleCnt="2">
        <dgm:presLayoutVars>
          <dgm:bulletEnabled val="1"/>
        </dgm:presLayoutVars>
      </dgm:prSet>
      <dgm:spPr/>
      <dgm:t>
        <a:bodyPr/>
        <a:lstStyle/>
        <a:p>
          <a:endParaRPr lang="en-US"/>
        </a:p>
      </dgm:t>
    </dgm:pt>
    <dgm:pt modelId="{40D8C241-891B-4483-9E19-068DAED0BAB8}" type="pres">
      <dgm:prSet presAssocID="{373A3027-74F6-4A96-A2AA-6000FBCE6436}" presName="pillarX" presStyleLbl="node1" presStyleIdx="1" presStyleCnt="2">
        <dgm:presLayoutVars>
          <dgm:bulletEnabled val="1"/>
        </dgm:presLayoutVars>
      </dgm:prSet>
      <dgm:spPr/>
      <dgm:t>
        <a:bodyPr/>
        <a:lstStyle/>
        <a:p>
          <a:endParaRPr lang="en-US"/>
        </a:p>
      </dgm:t>
    </dgm:pt>
    <dgm:pt modelId="{DE8C27AC-3804-4711-85D8-C087518D9956}" type="pres">
      <dgm:prSet presAssocID="{7FCF0D00-6B26-44BF-A96C-15BD72062D7A}" presName="base" presStyleLbl="dkBgShp" presStyleIdx="1" presStyleCnt="2"/>
      <dgm:spPr/>
    </dgm:pt>
  </dgm:ptLst>
  <dgm:cxnLst>
    <dgm:cxn modelId="{D0337DED-7A39-4A5B-BC1A-A4828A3C4E7E}" type="presOf" srcId="{EC58FCA4-8C1A-46B9-805D-5DF7AE783C3E}" destId="{87A91A1F-E179-4FF8-A823-0144673E69A5}" srcOrd="0" destOrd="0" presId="urn:microsoft.com/office/officeart/2005/8/layout/hList3"/>
    <dgm:cxn modelId="{C73C50E7-EE83-46EB-A875-D0F0E2A5A949}" srcId="{7FCF0D00-6B26-44BF-A96C-15BD72062D7A}" destId="{EC58FCA4-8C1A-46B9-805D-5DF7AE783C3E}" srcOrd="0" destOrd="0" parTransId="{2FCD9E1C-DCF3-4108-BBA5-0AC3373B9BF1}" sibTransId="{FFF58B65-8AE3-40ED-93AE-88CE13EAD4AB}"/>
    <dgm:cxn modelId="{D2305756-E135-47B0-AE6F-51617F632707}" type="presOf" srcId="{7FCF0D00-6B26-44BF-A96C-15BD72062D7A}" destId="{683B2E0D-B992-4AF4-A192-B63BE9DBFAEF}" srcOrd="0" destOrd="0" presId="urn:microsoft.com/office/officeart/2005/8/layout/hList3"/>
    <dgm:cxn modelId="{62E0A144-2181-4E7A-A7C3-4613E1E000DD}" srcId="{1C1C0C3A-4158-44AB-B47E-B7780C5D085E}" destId="{7FCF0D00-6B26-44BF-A96C-15BD72062D7A}" srcOrd="0" destOrd="0" parTransId="{F00A4D8D-0CE6-49AF-A3B7-3FE536D2F854}" sibTransId="{EF368D7C-88AC-4853-BF92-5B3956738C6A}"/>
    <dgm:cxn modelId="{C84576BE-2FCD-4A58-BE0C-C6214993C7C1}" srcId="{7FCF0D00-6B26-44BF-A96C-15BD72062D7A}" destId="{373A3027-74F6-4A96-A2AA-6000FBCE6436}" srcOrd="1" destOrd="0" parTransId="{D13B510B-4BAD-4EC7-8FEB-8DA8C7290863}" sibTransId="{815226B8-FC6A-4107-A788-5841C344B099}"/>
    <dgm:cxn modelId="{E6E7FBD4-9C7D-4043-9641-BDE705DEF480}" type="presOf" srcId="{373A3027-74F6-4A96-A2AA-6000FBCE6436}" destId="{40D8C241-891B-4483-9E19-068DAED0BAB8}" srcOrd="0" destOrd="0" presId="urn:microsoft.com/office/officeart/2005/8/layout/hList3"/>
    <dgm:cxn modelId="{BFA18EC9-40DE-47DE-917F-382FD8E2F677}" type="presOf" srcId="{1C1C0C3A-4158-44AB-B47E-B7780C5D085E}" destId="{5C3E8058-3D2C-4C2A-B539-0C5527ACD842}" srcOrd="0" destOrd="0" presId="urn:microsoft.com/office/officeart/2005/8/layout/hList3"/>
    <dgm:cxn modelId="{A5F1841E-F781-4C51-BBB4-C384E72650DB}" type="presParOf" srcId="{5C3E8058-3D2C-4C2A-B539-0C5527ACD842}" destId="{683B2E0D-B992-4AF4-A192-B63BE9DBFAEF}" srcOrd="0" destOrd="0" presId="urn:microsoft.com/office/officeart/2005/8/layout/hList3"/>
    <dgm:cxn modelId="{5988525A-9411-4A96-93D3-63CC2ED14A40}" type="presParOf" srcId="{5C3E8058-3D2C-4C2A-B539-0C5527ACD842}" destId="{41598910-2928-4CA8-B748-8281E0084547}" srcOrd="1" destOrd="0" presId="urn:microsoft.com/office/officeart/2005/8/layout/hList3"/>
    <dgm:cxn modelId="{009610EA-61B7-41D1-AAF9-068F42E68372}" type="presParOf" srcId="{41598910-2928-4CA8-B748-8281E0084547}" destId="{87A91A1F-E179-4FF8-A823-0144673E69A5}" srcOrd="0" destOrd="0" presId="urn:microsoft.com/office/officeart/2005/8/layout/hList3"/>
    <dgm:cxn modelId="{3630C788-F989-4D9D-9ABC-732AF9E4D0AA}" type="presParOf" srcId="{41598910-2928-4CA8-B748-8281E0084547}" destId="{40D8C241-891B-4483-9E19-068DAED0BAB8}" srcOrd="1" destOrd="0" presId="urn:microsoft.com/office/officeart/2005/8/layout/hList3"/>
    <dgm:cxn modelId="{E081C9D2-62B0-4F1A-8DAA-BA4766C9ABEA}" type="presParOf" srcId="{5C3E8058-3D2C-4C2A-B539-0C5527ACD842}" destId="{DE8C27AC-3804-4711-85D8-C087518D9956}"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0FAD24-3EAC-4E1F-90CA-5F4E2C576C95}" type="doc">
      <dgm:prSet loTypeId="urn:microsoft.com/office/officeart/2009/3/layout/RandomtoResultProcess" loCatId="process" qsTypeId="urn:microsoft.com/office/officeart/2005/8/quickstyle/simple3" qsCatId="simple" csTypeId="urn:microsoft.com/office/officeart/2005/8/colors/accent1_2" csCatId="accent1" phldr="1"/>
      <dgm:spPr/>
      <dgm:t>
        <a:bodyPr/>
        <a:lstStyle/>
        <a:p>
          <a:endParaRPr lang="en-US"/>
        </a:p>
      </dgm:t>
    </dgm:pt>
    <dgm:pt modelId="{F5AE5C76-724E-4BEF-9A3E-753713B6DDDE}">
      <dgm:prSet phldrT="[Text]"/>
      <dgm:spPr/>
      <dgm:t>
        <a:bodyPr/>
        <a:lstStyle/>
        <a:p>
          <a:r>
            <a:rPr lang="en-US" dirty="0" smtClean="0"/>
            <a:t>Commercial Banks</a:t>
          </a:r>
          <a:endParaRPr lang="en-US" dirty="0"/>
        </a:p>
      </dgm:t>
    </dgm:pt>
    <dgm:pt modelId="{E57C7D97-3633-43B2-8DD2-E2917EF007DF}" type="parTrans" cxnId="{19AB0BC8-D916-401F-8FC3-F1DF26B7D62F}">
      <dgm:prSet/>
      <dgm:spPr/>
      <dgm:t>
        <a:bodyPr/>
        <a:lstStyle/>
        <a:p>
          <a:endParaRPr lang="en-US"/>
        </a:p>
      </dgm:t>
    </dgm:pt>
    <dgm:pt modelId="{0645A953-B4B0-4FF8-8C75-24DE61DCDA47}" type="sibTrans" cxnId="{19AB0BC8-D916-401F-8FC3-F1DF26B7D62F}">
      <dgm:prSet/>
      <dgm:spPr/>
      <dgm:t>
        <a:bodyPr/>
        <a:lstStyle/>
        <a:p>
          <a:endParaRPr lang="en-US"/>
        </a:p>
      </dgm:t>
    </dgm:pt>
    <dgm:pt modelId="{5F261E39-9356-4C80-A0C4-A763DFBB6BFE}">
      <dgm:prSet phldrT="[Text]"/>
      <dgm:spPr/>
      <dgm:t>
        <a:bodyPr/>
        <a:lstStyle/>
        <a:p>
          <a:r>
            <a:rPr lang="en-US" dirty="0" smtClean="0"/>
            <a:t>Capital Market</a:t>
          </a:r>
          <a:endParaRPr lang="en-US" dirty="0"/>
        </a:p>
      </dgm:t>
    </dgm:pt>
    <dgm:pt modelId="{0F26DCD9-E1A5-41B2-A157-AB7F10C630D7}" type="parTrans" cxnId="{01FF253B-3D8E-4F00-98E5-D095377C0CFF}">
      <dgm:prSet/>
      <dgm:spPr/>
      <dgm:t>
        <a:bodyPr/>
        <a:lstStyle/>
        <a:p>
          <a:endParaRPr lang="en-US"/>
        </a:p>
      </dgm:t>
    </dgm:pt>
    <dgm:pt modelId="{6828FA25-847E-4D41-9887-907FB8982348}" type="sibTrans" cxnId="{01FF253B-3D8E-4F00-98E5-D095377C0CFF}">
      <dgm:prSet/>
      <dgm:spPr/>
      <dgm:t>
        <a:bodyPr/>
        <a:lstStyle/>
        <a:p>
          <a:endParaRPr lang="en-US"/>
        </a:p>
      </dgm:t>
    </dgm:pt>
    <dgm:pt modelId="{C1A870A6-72B1-42E0-84C5-78C4EB67338E}">
      <dgm:prSet phldrT="[Text]"/>
      <dgm:spPr/>
      <dgm:t>
        <a:bodyPr/>
        <a:lstStyle/>
        <a:p>
          <a:r>
            <a:rPr lang="en-US" dirty="0" smtClean="0"/>
            <a:t>AIFI / DFI</a:t>
          </a:r>
          <a:endParaRPr lang="en-US" dirty="0"/>
        </a:p>
      </dgm:t>
    </dgm:pt>
    <dgm:pt modelId="{22E690FE-F1DA-4861-8A22-6039DDD90FD5}" type="parTrans" cxnId="{3BC1CD8F-736F-41B8-80C1-07F3FD759095}">
      <dgm:prSet/>
      <dgm:spPr/>
      <dgm:t>
        <a:bodyPr/>
        <a:lstStyle/>
        <a:p>
          <a:endParaRPr lang="en-US"/>
        </a:p>
      </dgm:t>
    </dgm:pt>
    <dgm:pt modelId="{33136BC9-6F24-4A8F-AFBB-7DF699014114}" type="sibTrans" cxnId="{3BC1CD8F-736F-41B8-80C1-07F3FD759095}">
      <dgm:prSet/>
      <dgm:spPr/>
      <dgm:t>
        <a:bodyPr/>
        <a:lstStyle/>
        <a:p>
          <a:endParaRPr lang="en-US"/>
        </a:p>
      </dgm:t>
    </dgm:pt>
    <dgm:pt modelId="{2C448311-3010-4093-8198-657DBA10EE45}">
      <dgm:prSet phldrT="[Text]" custT="1"/>
      <dgm:spPr/>
      <dgm:t>
        <a:bodyPr/>
        <a:lstStyle/>
        <a:p>
          <a:r>
            <a:rPr lang="en-US" sz="3200" dirty="0" smtClean="0"/>
            <a:t>Till 90s malpractices, penetration</a:t>
          </a:r>
          <a:endParaRPr lang="en-US" sz="3200" dirty="0"/>
        </a:p>
      </dgm:t>
    </dgm:pt>
    <dgm:pt modelId="{AEF09E8F-315E-4E7C-B88C-0D313B9A8FFF}" type="parTrans" cxnId="{45EFF8BF-1D17-4B68-B4BF-DB1B33F86889}">
      <dgm:prSet/>
      <dgm:spPr/>
      <dgm:t>
        <a:bodyPr/>
        <a:lstStyle/>
        <a:p>
          <a:endParaRPr lang="en-US"/>
        </a:p>
      </dgm:t>
    </dgm:pt>
    <dgm:pt modelId="{2DA1DCE6-17A7-45AE-A1FA-F6F5775CFBB8}" type="sibTrans" cxnId="{45EFF8BF-1D17-4B68-B4BF-DB1B33F86889}">
      <dgm:prSet/>
      <dgm:spPr/>
      <dgm:t>
        <a:bodyPr/>
        <a:lstStyle/>
        <a:p>
          <a:endParaRPr lang="en-US"/>
        </a:p>
      </dgm:t>
    </dgm:pt>
    <dgm:pt modelId="{136DBCDD-676E-4D56-9EFE-38A841D866B9}">
      <dgm:prSet phldrT="[Text]" custT="1"/>
      <dgm:spPr/>
      <dgm:t>
        <a:bodyPr/>
        <a:lstStyle/>
        <a:p>
          <a:r>
            <a:rPr lang="en-US" sz="3200" dirty="0" smtClean="0"/>
            <a:t>Controls on FDI/FII…</a:t>
          </a:r>
          <a:endParaRPr lang="en-US" sz="3200" dirty="0"/>
        </a:p>
      </dgm:t>
    </dgm:pt>
    <dgm:pt modelId="{85D8186C-83CF-47E9-8D88-45A19F8CF4A5}" type="parTrans" cxnId="{F1BE6603-E671-4A24-B188-5C380E832F66}">
      <dgm:prSet/>
      <dgm:spPr/>
      <dgm:t>
        <a:bodyPr/>
        <a:lstStyle/>
        <a:p>
          <a:endParaRPr lang="en-US"/>
        </a:p>
      </dgm:t>
    </dgm:pt>
    <dgm:pt modelId="{58F96B6C-00D9-4909-8CCA-95008E4FE415}" type="sibTrans" cxnId="{F1BE6603-E671-4A24-B188-5C380E832F66}">
      <dgm:prSet/>
      <dgm:spPr/>
      <dgm:t>
        <a:bodyPr/>
        <a:lstStyle/>
        <a:p>
          <a:endParaRPr lang="en-US"/>
        </a:p>
      </dgm:t>
    </dgm:pt>
    <dgm:pt modelId="{95C8315F-F3D3-42EA-BE92-A1D984131FFC}">
      <dgm:prSet phldrT="[Text]" custT="1"/>
      <dgm:spPr/>
      <dgm:t>
        <a:bodyPr/>
        <a:lstStyle/>
        <a:p>
          <a:r>
            <a:rPr lang="en-US" sz="3200" dirty="0" smtClean="0"/>
            <a:t>Long term fin…x esp. post nationalization</a:t>
          </a:r>
          <a:endParaRPr lang="en-US" sz="3200" dirty="0"/>
        </a:p>
      </dgm:t>
    </dgm:pt>
    <dgm:pt modelId="{03099E7F-2350-4620-B46A-14DBFA743D2C}" type="parTrans" cxnId="{3042D3CB-C590-4688-9C4C-E561AC1E6236}">
      <dgm:prSet/>
      <dgm:spPr/>
      <dgm:t>
        <a:bodyPr/>
        <a:lstStyle/>
        <a:p>
          <a:endParaRPr lang="en-US"/>
        </a:p>
      </dgm:t>
    </dgm:pt>
    <dgm:pt modelId="{3E43D18C-BEA1-4DFE-AF8D-B3554F3A3485}" type="sibTrans" cxnId="{3042D3CB-C590-4688-9C4C-E561AC1E6236}">
      <dgm:prSet/>
      <dgm:spPr/>
      <dgm:t>
        <a:bodyPr/>
        <a:lstStyle/>
        <a:p>
          <a:endParaRPr lang="en-US"/>
        </a:p>
      </dgm:t>
    </dgm:pt>
    <dgm:pt modelId="{C1450981-05F1-48DE-B300-DC9216D4BDFC}">
      <dgm:prSet phldrT="[Text]" custT="1"/>
      <dgm:spPr/>
      <dgm:t>
        <a:bodyPr/>
        <a:lstStyle/>
        <a:p>
          <a:r>
            <a:rPr lang="en-US" sz="3200" dirty="0" smtClean="0"/>
            <a:t>Retail loans, PSL, </a:t>
          </a:r>
          <a:r>
            <a:rPr lang="en-US" sz="3200" dirty="0" err="1" smtClean="0"/>
            <a:t>Kisan</a:t>
          </a:r>
          <a:r>
            <a:rPr lang="en-US" sz="3200" dirty="0" smtClean="0"/>
            <a:t>, artisans, </a:t>
          </a:r>
          <a:endParaRPr lang="en-US" sz="3200" dirty="0"/>
        </a:p>
      </dgm:t>
    </dgm:pt>
    <dgm:pt modelId="{2DD31264-B5F1-4B7E-A31C-00C4268E9AF6}" type="parTrans" cxnId="{EFCE10E4-AB1B-4131-884C-E0FBA814A781}">
      <dgm:prSet/>
      <dgm:spPr/>
      <dgm:t>
        <a:bodyPr/>
        <a:lstStyle/>
        <a:p>
          <a:endParaRPr lang="en-US"/>
        </a:p>
      </dgm:t>
    </dgm:pt>
    <dgm:pt modelId="{BB41FB1C-E5C4-4461-893F-CC93BDF31656}" type="sibTrans" cxnId="{EFCE10E4-AB1B-4131-884C-E0FBA814A781}">
      <dgm:prSet/>
      <dgm:spPr/>
      <dgm:t>
        <a:bodyPr/>
        <a:lstStyle/>
        <a:p>
          <a:endParaRPr lang="en-US"/>
        </a:p>
      </dgm:t>
    </dgm:pt>
    <dgm:pt modelId="{155DC7ED-6405-4115-9029-9E96DF044B47}">
      <dgm:prSet phldrT="[Text]" custT="1"/>
      <dgm:spPr/>
      <dgm:t>
        <a:bodyPr/>
        <a:lstStyle/>
        <a:p>
          <a:r>
            <a:rPr lang="en-US" sz="3200" dirty="0" smtClean="0"/>
            <a:t>Investors limited</a:t>
          </a:r>
          <a:endParaRPr lang="en-US" sz="3200" dirty="0"/>
        </a:p>
      </dgm:t>
    </dgm:pt>
    <dgm:pt modelId="{671CD570-447F-455A-A5EA-76C135F93F8A}" type="parTrans" cxnId="{C57BA341-25AD-4310-BAD7-3BA79FE22230}">
      <dgm:prSet/>
      <dgm:spPr/>
      <dgm:t>
        <a:bodyPr/>
        <a:lstStyle/>
        <a:p>
          <a:endParaRPr lang="en-US"/>
        </a:p>
      </dgm:t>
    </dgm:pt>
    <dgm:pt modelId="{1BF0BEA6-9344-45A7-8099-A9301D41F60B}" type="sibTrans" cxnId="{C57BA341-25AD-4310-BAD7-3BA79FE22230}">
      <dgm:prSet/>
      <dgm:spPr/>
      <dgm:t>
        <a:bodyPr/>
        <a:lstStyle/>
        <a:p>
          <a:endParaRPr lang="en-US"/>
        </a:p>
      </dgm:t>
    </dgm:pt>
    <dgm:pt modelId="{3FE77A0A-B08C-4A3D-861C-1B911171E501}" type="pres">
      <dgm:prSet presAssocID="{800FAD24-3EAC-4E1F-90CA-5F4E2C576C95}" presName="Name0" presStyleCnt="0">
        <dgm:presLayoutVars>
          <dgm:dir/>
          <dgm:animOne val="branch"/>
          <dgm:animLvl val="lvl"/>
        </dgm:presLayoutVars>
      </dgm:prSet>
      <dgm:spPr/>
      <dgm:t>
        <a:bodyPr/>
        <a:lstStyle/>
        <a:p>
          <a:endParaRPr lang="en-US"/>
        </a:p>
      </dgm:t>
    </dgm:pt>
    <dgm:pt modelId="{7CD30D93-F657-4407-9570-C54CBEE61CAC}" type="pres">
      <dgm:prSet presAssocID="{F5AE5C76-724E-4BEF-9A3E-753713B6DDDE}" presName="chaos" presStyleCnt="0"/>
      <dgm:spPr/>
    </dgm:pt>
    <dgm:pt modelId="{46F4BBF9-6769-4DBF-B2A0-CEC2269AA052}" type="pres">
      <dgm:prSet presAssocID="{F5AE5C76-724E-4BEF-9A3E-753713B6DDDE}" presName="parTx1" presStyleLbl="revTx" presStyleIdx="0" presStyleCnt="4"/>
      <dgm:spPr/>
      <dgm:t>
        <a:bodyPr/>
        <a:lstStyle/>
        <a:p>
          <a:endParaRPr lang="en-US"/>
        </a:p>
      </dgm:t>
    </dgm:pt>
    <dgm:pt modelId="{13B2A822-8AF8-472B-9C37-3DFFF780FCE9}" type="pres">
      <dgm:prSet presAssocID="{F5AE5C76-724E-4BEF-9A3E-753713B6DDDE}" presName="desTx1" presStyleLbl="revTx" presStyleIdx="1" presStyleCnt="4" custScaleX="151892">
        <dgm:presLayoutVars>
          <dgm:bulletEnabled val="1"/>
        </dgm:presLayoutVars>
      </dgm:prSet>
      <dgm:spPr/>
      <dgm:t>
        <a:bodyPr/>
        <a:lstStyle/>
        <a:p>
          <a:endParaRPr lang="en-US"/>
        </a:p>
      </dgm:t>
    </dgm:pt>
    <dgm:pt modelId="{791E4090-5D11-4F7A-95B7-0B7F5EA2D7C7}" type="pres">
      <dgm:prSet presAssocID="{F5AE5C76-724E-4BEF-9A3E-753713B6DDDE}" presName="c1" presStyleLbl="node1" presStyleIdx="0" presStyleCnt="19"/>
      <dgm:spPr/>
    </dgm:pt>
    <dgm:pt modelId="{3144ED0D-8986-4D52-83C8-1B5CD6B64989}" type="pres">
      <dgm:prSet presAssocID="{F5AE5C76-724E-4BEF-9A3E-753713B6DDDE}" presName="c2" presStyleLbl="node1" presStyleIdx="1" presStyleCnt="19"/>
      <dgm:spPr/>
    </dgm:pt>
    <dgm:pt modelId="{02019502-5D7F-4B10-B313-1B54FE86D5A0}" type="pres">
      <dgm:prSet presAssocID="{F5AE5C76-724E-4BEF-9A3E-753713B6DDDE}" presName="c3" presStyleLbl="node1" presStyleIdx="2" presStyleCnt="19"/>
      <dgm:spPr/>
    </dgm:pt>
    <dgm:pt modelId="{2BB4DB3C-0A60-45D1-A338-7C0D4045E4A4}" type="pres">
      <dgm:prSet presAssocID="{F5AE5C76-724E-4BEF-9A3E-753713B6DDDE}" presName="c4" presStyleLbl="node1" presStyleIdx="3" presStyleCnt="19"/>
      <dgm:spPr/>
    </dgm:pt>
    <dgm:pt modelId="{44C1D17E-AEE4-4C2F-836E-77C971905378}" type="pres">
      <dgm:prSet presAssocID="{F5AE5C76-724E-4BEF-9A3E-753713B6DDDE}" presName="c5" presStyleLbl="node1" presStyleIdx="4" presStyleCnt="19"/>
      <dgm:spPr/>
    </dgm:pt>
    <dgm:pt modelId="{5AADED30-2B67-4FBE-AD9E-FA625C43DA2F}" type="pres">
      <dgm:prSet presAssocID="{F5AE5C76-724E-4BEF-9A3E-753713B6DDDE}" presName="c6" presStyleLbl="node1" presStyleIdx="5" presStyleCnt="19"/>
      <dgm:spPr/>
    </dgm:pt>
    <dgm:pt modelId="{1445DB5A-CA33-4B65-B47C-03DACEE6E65A}" type="pres">
      <dgm:prSet presAssocID="{F5AE5C76-724E-4BEF-9A3E-753713B6DDDE}" presName="c7" presStyleLbl="node1" presStyleIdx="6" presStyleCnt="19"/>
      <dgm:spPr/>
    </dgm:pt>
    <dgm:pt modelId="{838DAAEC-F2B5-46B6-B26B-1B1E23D04266}" type="pres">
      <dgm:prSet presAssocID="{F5AE5C76-724E-4BEF-9A3E-753713B6DDDE}" presName="c8" presStyleLbl="node1" presStyleIdx="7" presStyleCnt="19"/>
      <dgm:spPr/>
    </dgm:pt>
    <dgm:pt modelId="{FA8A1FEE-A607-4209-80FD-017F44E55B4B}" type="pres">
      <dgm:prSet presAssocID="{F5AE5C76-724E-4BEF-9A3E-753713B6DDDE}" presName="c9" presStyleLbl="node1" presStyleIdx="8" presStyleCnt="19"/>
      <dgm:spPr/>
    </dgm:pt>
    <dgm:pt modelId="{5F9B685D-489D-4F09-BD46-C9CC00214755}" type="pres">
      <dgm:prSet presAssocID="{F5AE5C76-724E-4BEF-9A3E-753713B6DDDE}" presName="c10" presStyleLbl="node1" presStyleIdx="9" presStyleCnt="19"/>
      <dgm:spPr/>
    </dgm:pt>
    <dgm:pt modelId="{9E063389-7A87-4281-B9AC-6C61163345DC}" type="pres">
      <dgm:prSet presAssocID="{F5AE5C76-724E-4BEF-9A3E-753713B6DDDE}" presName="c11" presStyleLbl="node1" presStyleIdx="10" presStyleCnt="19"/>
      <dgm:spPr/>
    </dgm:pt>
    <dgm:pt modelId="{D55045AF-95BD-4D96-A6BF-99927FB6D55C}" type="pres">
      <dgm:prSet presAssocID="{F5AE5C76-724E-4BEF-9A3E-753713B6DDDE}" presName="c12" presStyleLbl="node1" presStyleIdx="11" presStyleCnt="19"/>
      <dgm:spPr/>
    </dgm:pt>
    <dgm:pt modelId="{91621BD5-4A66-4D57-8A48-50DD7B7ABA89}" type="pres">
      <dgm:prSet presAssocID="{F5AE5C76-724E-4BEF-9A3E-753713B6DDDE}" presName="c13" presStyleLbl="node1" presStyleIdx="12" presStyleCnt="19"/>
      <dgm:spPr/>
    </dgm:pt>
    <dgm:pt modelId="{C137F1B3-424E-460F-9AC2-CC40371D6DC9}" type="pres">
      <dgm:prSet presAssocID="{F5AE5C76-724E-4BEF-9A3E-753713B6DDDE}" presName="c14" presStyleLbl="node1" presStyleIdx="13" presStyleCnt="19"/>
      <dgm:spPr/>
    </dgm:pt>
    <dgm:pt modelId="{61692F42-79A7-4E85-84C8-0CF62EFA4CC8}" type="pres">
      <dgm:prSet presAssocID="{F5AE5C76-724E-4BEF-9A3E-753713B6DDDE}" presName="c15" presStyleLbl="node1" presStyleIdx="14" presStyleCnt="19"/>
      <dgm:spPr/>
    </dgm:pt>
    <dgm:pt modelId="{FDE1B89D-49A1-4B5F-B67C-79E7935EB5A0}" type="pres">
      <dgm:prSet presAssocID="{F5AE5C76-724E-4BEF-9A3E-753713B6DDDE}" presName="c16" presStyleLbl="node1" presStyleIdx="15" presStyleCnt="19"/>
      <dgm:spPr/>
    </dgm:pt>
    <dgm:pt modelId="{570A1693-A27F-4E54-A9CF-9FE5D8CB8B66}" type="pres">
      <dgm:prSet presAssocID="{F5AE5C76-724E-4BEF-9A3E-753713B6DDDE}" presName="c17" presStyleLbl="node1" presStyleIdx="16" presStyleCnt="19"/>
      <dgm:spPr/>
    </dgm:pt>
    <dgm:pt modelId="{71C06880-3A35-4DA4-9FE4-58BA11F56DEE}" type="pres">
      <dgm:prSet presAssocID="{F5AE5C76-724E-4BEF-9A3E-753713B6DDDE}" presName="c18" presStyleLbl="node1" presStyleIdx="17" presStyleCnt="19"/>
      <dgm:spPr/>
    </dgm:pt>
    <dgm:pt modelId="{EBBD91C3-FC5F-4044-9C00-A3A9421F0831}" type="pres">
      <dgm:prSet presAssocID="{0645A953-B4B0-4FF8-8C75-24DE61DCDA47}" presName="chevronComposite1" presStyleCnt="0"/>
      <dgm:spPr/>
    </dgm:pt>
    <dgm:pt modelId="{AA6898DD-5B6E-43EF-ADC1-3C0A5F875393}" type="pres">
      <dgm:prSet presAssocID="{0645A953-B4B0-4FF8-8C75-24DE61DCDA47}" presName="chevron1" presStyleLbl="sibTrans2D1" presStyleIdx="0" presStyleCnt="2"/>
      <dgm:spPr/>
    </dgm:pt>
    <dgm:pt modelId="{8489323D-54D6-4E00-8637-6D144B3FA809}" type="pres">
      <dgm:prSet presAssocID="{0645A953-B4B0-4FF8-8C75-24DE61DCDA47}" presName="spChevron1" presStyleCnt="0"/>
      <dgm:spPr/>
    </dgm:pt>
    <dgm:pt modelId="{F1DFB572-9214-4920-835C-6C9414F437D3}" type="pres">
      <dgm:prSet presAssocID="{C1A870A6-72B1-42E0-84C5-78C4EB67338E}" presName="middle" presStyleCnt="0"/>
      <dgm:spPr/>
    </dgm:pt>
    <dgm:pt modelId="{C205D988-3038-4B32-802F-4F2525D6D2C4}" type="pres">
      <dgm:prSet presAssocID="{C1A870A6-72B1-42E0-84C5-78C4EB67338E}" presName="parTxMid" presStyleLbl="revTx" presStyleIdx="2" presStyleCnt="4"/>
      <dgm:spPr/>
      <dgm:t>
        <a:bodyPr/>
        <a:lstStyle/>
        <a:p>
          <a:endParaRPr lang="en-US"/>
        </a:p>
      </dgm:t>
    </dgm:pt>
    <dgm:pt modelId="{1C81BEB1-68A2-469D-AFEC-653322CC17D5}" type="pres">
      <dgm:prSet presAssocID="{C1A870A6-72B1-42E0-84C5-78C4EB67338E}" presName="spMid" presStyleCnt="0"/>
      <dgm:spPr/>
    </dgm:pt>
    <dgm:pt modelId="{5ED0B5EC-F7E6-45A4-852F-A83A91E581B7}" type="pres">
      <dgm:prSet presAssocID="{33136BC9-6F24-4A8F-AFBB-7DF699014114}" presName="chevronComposite1" presStyleCnt="0"/>
      <dgm:spPr/>
    </dgm:pt>
    <dgm:pt modelId="{AE5999EA-7ED2-4EBB-B244-BDC2D8FA7C71}" type="pres">
      <dgm:prSet presAssocID="{33136BC9-6F24-4A8F-AFBB-7DF699014114}" presName="chevron1" presStyleLbl="sibTrans2D1" presStyleIdx="1" presStyleCnt="2"/>
      <dgm:spPr/>
    </dgm:pt>
    <dgm:pt modelId="{F32A14A0-3870-42AF-B318-76E58D991019}" type="pres">
      <dgm:prSet presAssocID="{33136BC9-6F24-4A8F-AFBB-7DF699014114}" presName="spChevron1" presStyleCnt="0"/>
      <dgm:spPr/>
    </dgm:pt>
    <dgm:pt modelId="{4954A5F5-8539-4FD8-AB48-AA9160A31393}" type="pres">
      <dgm:prSet presAssocID="{5F261E39-9356-4C80-A0C4-A763DFBB6BFE}" presName="last" presStyleCnt="0"/>
      <dgm:spPr/>
    </dgm:pt>
    <dgm:pt modelId="{60E8340B-F747-4F3B-B6E2-032665FBF6F8}" type="pres">
      <dgm:prSet presAssocID="{5F261E39-9356-4C80-A0C4-A763DFBB6BFE}" presName="circleTx" presStyleLbl="node1" presStyleIdx="18" presStyleCnt="19"/>
      <dgm:spPr/>
      <dgm:t>
        <a:bodyPr/>
        <a:lstStyle/>
        <a:p>
          <a:endParaRPr lang="en-US"/>
        </a:p>
      </dgm:t>
    </dgm:pt>
    <dgm:pt modelId="{4FF22834-D674-4C7C-A202-C24DCE005D57}" type="pres">
      <dgm:prSet presAssocID="{5F261E39-9356-4C80-A0C4-A763DFBB6BFE}" presName="desTxN" presStyleLbl="revTx" presStyleIdx="3" presStyleCnt="4" custScaleX="151892">
        <dgm:presLayoutVars>
          <dgm:bulletEnabled val="1"/>
        </dgm:presLayoutVars>
      </dgm:prSet>
      <dgm:spPr/>
      <dgm:t>
        <a:bodyPr/>
        <a:lstStyle/>
        <a:p>
          <a:endParaRPr lang="en-US"/>
        </a:p>
      </dgm:t>
    </dgm:pt>
    <dgm:pt modelId="{40AF7CCC-2DB6-4549-8439-2DE5EFACF4AE}" type="pres">
      <dgm:prSet presAssocID="{5F261E39-9356-4C80-A0C4-A763DFBB6BFE}" presName="spN" presStyleCnt="0"/>
      <dgm:spPr/>
    </dgm:pt>
  </dgm:ptLst>
  <dgm:cxnLst>
    <dgm:cxn modelId="{F1BE6603-E671-4A24-B188-5C380E832F66}" srcId="{5F261E39-9356-4C80-A0C4-A763DFBB6BFE}" destId="{136DBCDD-676E-4D56-9EFE-38A841D866B9}" srcOrd="1" destOrd="0" parTransId="{85D8186C-83CF-47E9-8D88-45A19F8CF4A5}" sibTransId="{58F96B6C-00D9-4909-8CCA-95008E4FE415}"/>
    <dgm:cxn modelId="{19AB0BC8-D916-401F-8FC3-F1DF26B7D62F}" srcId="{800FAD24-3EAC-4E1F-90CA-5F4E2C576C95}" destId="{F5AE5C76-724E-4BEF-9A3E-753713B6DDDE}" srcOrd="0" destOrd="0" parTransId="{E57C7D97-3633-43B2-8DD2-E2917EF007DF}" sibTransId="{0645A953-B4B0-4FF8-8C75-24DE61DCDA47}"/>
    <dgm:cxn modelId="{C57BA341-25AD-4310-BAD7-3BA79FE22230}" srcId="{5F261E39-9356-4C80-A0C4-A763DFBB6BFE}" destId="{155DC7ED-6405-4115-9029-9E96DF044B47}" srcOrd="2" destOrd="0" parTransId="{671CD570-447F-455A-A5EA-76C135F93F8A}" sibTransId="{1BF0BEA6-9344-45A7-8099-A9301D41F60B}"/>
    <dgm:cxn modelId="{C713FA77-9036-4348-B575-1E9C3401DB51}" type="presOf" srcId="{5F261E39-9356-4C80-A0C4-A763DFBB6BFE}" destId="{60E8340B-F747-4F3B-B6E2-032665FBF6F8}" srcOrd="0" destOrd="0" presId="urn:microsoft.com/office/officeart/2009/3/layout/RandomtoResultProcess"/>
    <dgm:cxn modelId="{22DF95BB-6A8F-41D1-B910-B06DD2616F98}" type="presOf" srcId="{2C448311-3010-4093-8198-657DBA10EE45}" destId="{4FF22834-D674-4C7C-A202-C24DCE005D57}" srcOrd="0" destOrd="0" presId="urn:microsoft.com/office/officeart/2009/3/layout/RandomtoResultProcess"/>
    <dgm:cxn modelId="{71693715-1365-4FD1-9217-BFA5C868CD8A}" type="presOf" srcId="{F5AE5C76-724E-4BEF-9A3E-753713B6DDDE}" destId="{46F4BBF9-6769-4DBF-B2A0-CEC2269AA052}" srcOrd="0" destOrd="0" presId="urn:microsoft.com/office/officeart/2009/3/layout/RandomtoResultProcess"/>
    <dgm:cxn modelId="{AEE593BC-448C-4CCB-9348-CA27CF25F290}" type="presOf" srcId="{155DC7ED-6405-4115-9029-9E96DF044B47}" destId="{4FF22834-D674-4C7C-A202-C24DCE005D57}" srcOrd="0" destOrd="2" presId="urn:microsoft.com/office/officeart/2009/3/layout/RandomtoResultProcess"/>
    <dgm:cxn modelId="{3042D3CB-C590-4688-9C4C-E561AC1E6236}" srcId="{F5AE5C76-724E-4BEF-9A3E-753713B6DDDE}" destId="{95C8315F-F3D3-42EA-BE92-A1D984131FFC}" srcOrd="0" destOrd="0" parTransId="{03099E7F-2350-4620-B46A-14DBFA743D2C}" sibTransId="{3E43D18C-BEA1-4DFE-AF8D-B3554F3A3485}"/>
    <dgm:cxn modelId="{7A866A1A-43F1-40C9-B110-534969A10938}" type="presOf" srcId="{136DBCDD-676E-4D56-9EFE-38A841D866B9}" destId="{4FF22834-D674-4C7C-A202-C24DCE005D57}" srcOrd="0" destOrd="1" presId="urn:microsoft.com/office/officeart/2009/3/layout/RandomtoResultProcess"/>
    <dgm:cxn modelId="{3BC1CD8F-736F-41B8-80C1-07F3FD759095}" srcId="{800FAD24-3EAC-4E1F-90CA-5F4E2C576C95}" destId="{C1A870A6-72B1-42E0-84C5-78C4EB67338E}" srcOrd="1" destOrd="0" parTransId="{22E690FE-F1DA-4861-8A22-6039DDD90FD5}" sibTransId="{33136BC9-6F24-4A8F-AFBB-7DF699014114}"/>
    <dgm:cxn modelId="{EFCE10E4-AB1B-4131-884C-E0FBA814A781}" srcId="{F5AE5C76-724E-4BEF-9A3E-753713B6DDDE}" destId="{C1450981-05F1-48DE-B300-DC9216D4BDFC}" srcOrd="1" destOrd="0" parTransId="{2DD31264-B5F1-4B7E-A31C-00C4268E9AF6}" sibTransId="{BB41FB1C-E5C4-4461-893F-CC93BDF31656}"/>
    <dgm:cxn modelId="{01FF253B-3D8E-4F00-98E5-D095377C0CFF}" srcId="{800FAD24-3EAC-4E1F-90CA-5F4E2C576C95}" destId="{5F261E39-9356-4C80-A0C4-A763DFBB6BFE}" srcOrd="2" destOrd="0" parTransId="{0F26DCD9-E1A5-41B2-A157-AB7F10C630D7}" sibTransId="{6828FA25-847E-4D41-9887-907FB8982348}"/>
    <dgm:cxn modelId="{338E0311-ACB6-474C-B9B6-067F418765FD}" type="presOf" srcId="{800FAD24-3EAC-4E1F-90CA-5F4E2C576C95}" destId="{3FE77A0A-B08C-4A3D-861C-1B911171E501}" srcOrd="0" destOrd="0" presId="urn:microsoft.com/office/officeart/2009/3/layout/RandomtoResultProcess"/>
    <dgm:cxn modelId="{F9F47E37-7114-442A-AE00-70FAD96A0BFC}" type="presOf" srcId="{95C8315F-F3D3-42EA-BE92-A1D984131FFC}" destId="{13B2A822-8AF8-472B-9C37-3DFFF780FCE9}" srcOrd="0" destOrd="0" presId="urn:microsoft.com/office/officeart/2009/3/layout/RandomtoResultProcess"/>
    <dgm:cxn modelId="{80514A80-5F32-4669-B855-9124F7F374DB}" type="presOf" srcId="{C1450981-05F1-48DE-B300-DC9216D4BDFC}" destId="{13B2A822-8AF8-472B-9C37-3DFFF780FCE9}" srcOrd="0" destOrd="1" presId="urn:microsoft.com/office/officeart/2009/3/layout/RandomtoResultProcess"/>
    <dgm:cxn modelId="{6F676DD8-A147-4F9B-B21C-16C7C1C48D7F}" type="presOf" srcId="{C1A870A6-72B1-42E0-84C5-78C4EB67338E}" destId="{C205D988-3038-4B32-802F-4F2525D6D2C4}" srcOrd="0" destOrd="0" presId="urn:microsoft.com/office/officeart/2009/3/layout/RandomtoResultProcess"/>
    <dgm:cxn modelId="{45EFF8BF-1D17-4B68-B4BF-DB1B33F86889}" srcId="{5F261E39-9356-4C80-A0C4-A763DFBB6BFE}" destId="{2C448311-3010-4093-8198-657DBA10EE45}" srcOrd="0" destOrd="0" parTransId="{AEF09E8F-315E-4E7C-B88C-0D313B9A8FFF}" sibTransId="{2DA1DCE6-17A7-45AE-A1FA-F6F5775CFBB8}"/>
    <dgm:cxn modelId="{5B01F1CA-0C6D-40BD-9061-6B1FB184E074}" type="presParOf" srcId="{3FE77A0A-B08C-4A3D-861C-1B911171E501}" destId="{7CD30D93-F657-4407-9570-C54CBEE61CAC}" srcOrd="0" destOrd="0" presId="urn:microsoft.com/office/officeart/2009/3/layout/RandomtoResultProcess"/>
    <dgm:cxn modelId="{2072A572-164A-49E7-9976-50B258462DFD}" type="presParOf" srcId="{7CD30D93-F657-4407-9570-C54CBEE61CAC}" destId="{46F4BBF9-6769-4DBF-B2A0-CEC2269AA052}" srcOrd="0" destOrd="0" presId="urn:microsoft.com/office/officeart/2009/3/layout/RandomtoResultProcess"/>
    <dgm:cxn modelId="{360DC784-7E24-4E77-89F0-BFD8B65EA3E8}" type="presParOf" srcId="{7CD30D93-F657-4407-9570-C54CBEE61CAC}" destId="{13B2A822-8AF8-472B-9C37-3DFFF780FCE9}" srcOrd="1" destOrd="0" presId="urn:microsoft.com/office/officeart/2009/3/layout/RandomtoResultProcess"/>
    <dgm:cxn modelId="{13436358-1F73-4FE1-B937-0CB7877FB916}" type="presParOf" srcId="{7CD30D93-F657-4407-9570-C54CBEE61CAC}" destId="{791E4090-5D11-4F7A-95B7-0B7F5EA2D7C7}" srcOrd="2" destOrd="0" presId="urn:microsoft.com/office/officeart/2009/3/layout/RandomtoResultProcess"/>
    <dgm:cxn modelId="{9ECEEDE4-3CF2-49A1-BB94-3FA60D72F425}" type="presParOf" srcId="{7CD30D93-F657-4407-9570-C54CBEE61CAC}" destId="{3144ED0D-8986-4D52-83C8-1B5CD6B64989}" srcOrd="3" destOrd="0" presId="urn:microsoft.com/office/officeart/2009/3/layout/RandomtoResultProcess"/>
    <dgm:cxn modelId="{13FF8DB0-6D3B-403F-B665-DC11C5DAB60B}" type="presParOf" srcId="{7CD30D93-F657-4407-9570-C54CBEE61CAC}" destId="{02019502-5D7F-4B10-B313-1B54FE86D5A0}" srcOrd="4" destOrd="0" presId="urn:microsoft.com/office/officeart/2009/3/layout/RandomtoResultProcess"/>
    <dgm:cxn modelId="{95C22932-190B-4404-AD0C-B1788F2DD129}" type="presParOf" srcId="{7CD30D93-F657-4407-9570-C54CBEE61CAC}" destId="{2BB4DB3C-0A60-45D1-A338-7C0D4045E4A4}" srcOrd="5" destOrd="0" presId="urn:microsoft.com/office/officeart/2009/3/layout/RandomtoResultProcess"/>
    <dgm:cxn modelId="{4E53908C-D9DD-4442-8240-64042B9397E5}" type="presParOf" srcId="{7CD30D93-F657-4407-9570-C54CBEE61CAC}" destId="{44C1D17E-AEE4-4C2F-836E-77C971905378}" srcOrd="6" destOrd="0" presId="urn:microsoft.com/office/officeart/2009/3/layout/RandomtoResultProcess"/>
    <dgm:cxn modelId="{6329F6F8-D7EB-41D6-A734-3EBF04220D20}" type="presParOf" srcId="{7CD30D93-F657-4407-9570-C54CBEE61CAC}" destId="{5AADED30-2B67-4FBE-AD9E-FA625C43DA2F}" srcOrd="7" destOrd="0" presId="urn:microsoft.com/office/officeart/2009/3/layout/RandomtoResultProcess"/>
    <dgm:cxn modelId="{8EFA1A78-D0E6-4B74-B9BB-0AE78BFF94BD}" type="presParOf" srcId="{7CD30D93-F657-4407-9570-C54CBEE61CAC}" destId="{1445DB5A-CA33-4B65-B47C-03DACEE6E65A}" srcOrd="8" destOrd="0" presId="urn:microsoft.com/office/officeart/2009/3/layout/RandomtoResultProcess"/>
    <dgm:cxn modelId="{B3041CFE-BA00-47E8-9207-4B089DE8C0A7}" type="presParOf" srcId="{7CD30D93-F657-4407-9570-C54CBEE61CAC}" destId="{838DAAEC-F2B5-46B6-B26B-1B1E23D04266}" srcOrd="9" destOrd="0" presId="urn:microsoft.com/office/officeart/2009/3/layout/RandomtoResultProcess"/>
    <dgm:cxn modelId="{48894D80-A781-4DB0-939A-FA43271BEE26}" type="presParOf" srcId="{7CD30D93-F657-4407-9570-C54CBEE61CAC}" destId="{FA8A1FEE-A607-4209-80FD-017F44E55B4B}" srcOrd="10" destOrd="0" presId="urn:microsoft.com/office/officeart/2009/3/layout/RandomtoResultProcess"/>
    <dgm:cxn modelId="{B2CC759B-FDB7-463D-8C17-1B2E69DC7A00}" type="presParOf" srcId="{7CD30D93-F657-4407-9570-C54CBEE61CAC}" destId="{5F9B685D-489D-4F09-BD46-C9CC00214755}" srcOrd="11" destOrd="0" presId="urn:microsoft.com/office/officeart/2009/3/layout/RandomtoResultProcess"/>
    <dgm:cxn modelId="{FFE36B38-5D9E-4145-B46D-95039D13B3C9}" type="presParOf" srcId="{7CD30D93-F657-4407-9570-C54CBEE61CAC}" destId="{9E063389-7A87-4281-B9AC-6C61163345DC}" srcOrd="12" destOrd="0" presId="urn:microsoft.com/office/officeart/2009/3/layout/RandomtoResultProcess"/>
    <dgm:cxn modelId="{9AA56A6C-2EC4-421D-B709-938679EF6232}" type="presParOf" srcId="{7CD30D93-F657-4407-9570-C54CBEE61CAC}" destId="{D55045AF-95BD-4D96-A6BF-99927FB6D55C}" srcOrd="13" destOrd="0" presId="urn:microsoft.com/office/officeart/2009/3/layout/RandomtoResultProcess"/>
    <dgm:cxn modelId="{68504116-6FF7-478B-AB2B-4BF39BB11EC5}" type="presParOf" srcId="{7CD30D93-F657-4407-9570-C54CBEE61CAC}" destId="{91621BD5-4A66-4D57-8A48-50DD7B7ABA89}" srcOrd="14" destOrd="0" presId="urn:microsoft.com/office/officeart/2009/3/layout/RandomtoResultProcess"/>
    <dgm:cxn modelId="{D8961FA4-3ACE-4DA3-A6B7-905CA2E1C845}" type="presParOf" srcId="{7CD30D93-F657-4407-9570-C54CBEE61CAC}" destId="{C137F1B3-424E-460F-9AC2-CC40371D6DC9}" srcOrd="15" destOrd="0" presId="urn:microsoft.com/office/officeart/2009/3/layout/RandomtoResultProcess"/>
    <dgm:cxn modelId="{4470075B-4367-47B4-8D64-A9BF7915B164}" type="presParOf" srcId="{7CD30D93-F657-4407-9570-C54CBEE61CAC}" destId="{61692F42-79A7-4E85-84C8-0CF62EFA4CC8}" srcOrd="16" destOrd="0" presId="urn:microsoft.com/office/officeart/2009/3/layout/RandomtoResultProcess"/>
    <dgm:cxn modelId="{9F2D3CAD-0C6C-4A51-B195-2028A3010854}" type="presParOf" srcId="{7CD30D93-F657-4407-9570-C54CBEE61CAC}" destId="{FDE1B89D-49A1-4B5F-B67C-79E7935EB5A0}" srcOrd="17" destOrd="0" presId="urn:microsoft.com/office/officeart/2009/3/layout/RandomtoResultProcess"/>
    <dgm:cxn modelId="{2CD59367-E889-480C-A462-21D794E20542}" type="presParOf" srcId="{7CD30D93-F657-4407-9570-C54CBEE61CAC}" destId="{570A1693-A27F-4E54-A9CF-9FE5D8CB8B66}" srcOrd="18" destOrd="0" presId="urn:microsoft.com/office/officeart/2009/3/layout/RandomtoResultProcess"/>
    <dgm:cxn modelId="{BC2B2EEF-14DC-4CCA-9B55-22DA8CDD26C0}" type="presParOf" srcId="{7CD30D93-F657-4407-9570-C54CBEE61CAC}" destId="{71C06880-3A35-4DA4-9FE4-58BA11F56DEE}" srcOrd="19" destOrd="0" presId="urn:microsoft.com/office/officeart/2009/3/layout/RandomtoResultProcess"/>
    <dgm:cxn modelId="{006F588A-9361-4680-8A71-2E09F46DA3A5}" type="presParOf" srcId="{3FE77A0A-B08C-4A3D-861C-1B911171E501}" destId="{EBBD91C3-FC5F-4044-9C00-A3A9421F0831}" srcOrd="1" destOrd="0" presId="urn:microsoft.com/office/officeart/2009/3/layout/RandomtoResultProcess"/>
    <dgm:cxn modelId="{72EE259D-D39D-4FE7-88F3-4533DDEF46FC}" type="presParOf" srcId="{EBBD91C3-FC5F-4044-9C00-A3A9421F0831}" destId="{AA6898DD-5B6E-43EF-ADC1-3C0A5F875393}" srcOrd="0" destOrd="0" presId="urn:microsoft.com/office/officeart/2009/3/layout/RandomtoResultProcess"/>
    <dgm:cxn modelId="{AB23C8F4-8B25-432A-9A1C-A44818E85A98}" type="presParOf" srcId="{EBBD91C3-FC5F-4044-9C00-A3A9421F0831}" destId="{8489323D-54D6-4E00-8637-6D144B3FA809}" srcOrd="1" destOrd="0" presId="urn:microsoft.com/office/officeart/2009/3/layout/RandomtoResultProcess"/>
    <dgm:cxn modelId="{EA2DA9FF-DFBA-4797-8D5C-76799906976B}" type="presParOf" srcId="{3FE77A0A-B08C-4A3D-861C-1B911171E501}" destId="{F1DFB572-9214-4920-835C-6C9414F437D3}" srcOrd="2" destOrd="0" presId="urn:microsoft.com/office/officeart/2009/3/layout/RandomtoResultProcess"/>
    <dgm:cxn modelId="{18FEE192-BACE-44CB-9FD1-6BCECC3703D2}" type="presParOf" srcId="{F1DFB572-9214-4920-835C-6C9414F437D3}" destId="{C205D988-3038-4B32-802F-4F2525D6D2C4}" srcOrd="0" destOrd="0" presId="urn:microsoft.com/office/officeart/2009/3/layout/RandomtoResultProcess"/>
    <dgm:cxn modelId="{E9924582-FDBD-45F9-A05E-991934F26508}" type="presParOf" srcId="{F1DFB572-9214-4920-835C-6C9414F437D3}" destId="{1C81BEB1-68A2-469D-AFEC-653322CC17D5}" srcOrd="1" destOrd="0" presId="urn:microsoft.com/office/officeart/2009/3/layout/RandomtoResultProcess"/>
    <dgm:cxn modelId="{993CF13C-109D-482F-8B1F-40C6F1D8DAA1}" type="presParOf" srcId="{3FE77A0A-B08C-4A3D-861C-1B911171E501}" destId="{5ED0B5EC-F7E6-45A4-852F-A83A91E581B7}" srcOrd="3" destOrd="0" presId="urn:microsoft.com/office/officeart/2009/3/layout/RandomtoResultProcess"/>
    <dgm:cxn modelId="{808F8F0A-6C61-4C0E-8FD4-9DAC0E2A994B}" type="presParOf" srcId="{5ED0B5EC-F7E6-45A4-852F-A83A91E581B7}" destId="{AE5999EA-7ED2-4EBB-B244-BDC2D8FA7C71}" srcOrd="0" destOrd="0" presId="urn:microsoft.com/office/officeart/2009/3/layout/RandomtoResultProcess"/>
    <dgm:cxn modelId="{864A35A4-6788-4564-8D72-DE1DCE76E269}" type="presParOf" srcId="{5ED0B5EC-F7E6-45A4-852F-A83A91E581B7}" destId="{F32A14A0-3870-42AF-B318-76E58D991019}" srcOrd="1" destOrd="0" presId="urn:microsoft.com/office/officeart/2009/3/layout/RandomtoResultProcess"/>
    <dgm:cxn modelId="{7BFE05AD-3CFB-44FE-ACAE-AEBF90A8128C}" type="presParOf" srcId="{3FE77A0A-B08C-4A3D-861C-1B911171E501}" destId="{4954A5F5-8539-4FD8-AB48-AA9160A31393}" srcOrd="4" destOrd="0" presId="urn:microsoft.com/office/officeart/2009/3/layout/RandomtoResultProcess"/>
    <dgm:cxn modelId="{4C74E4F5-484F-4861-BA87-F57312B553E4}" type="presParOf" srcId="{4954A5F5-8539-4FD8-AB48-AA9160A31393}" destId="{60E8340B-F747-4F3B-B6E2-032665FBF6F8}" srcOrd="0" destOrd="0" presId="urn:microsoft.com/office/officeart/2009/3/layout/RandomtoResultProcess"/>
    <dgm:cxn modelId="{A5382B84-4BC8-4443-9BB9-EA34B2341296}" type="presParOf" srcId="{4954A5F5-8539-4FD8-AB48-AA9160A31393}" destId="{4FF22834-D674-4C7C-A202-C24DCE005D57}" srcOrd="1" destOrd="0" presId="urn:microsoft.com/office/officeart/2009/3/layout/RandomtoResultProcess"/>
    <dgm:cxn modelId="{757F79A6-9866-4FDF-B738-A9D2106C27EE}" type="presParOf" srcId="{4954A5F5-8539-4FD8-AB48-AA9160A31393}" destId="{40AF7CCC-2DB6-4549-8439-2DE5EFACF4AE}"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163B3CC-D59B-4EED-86E6-1F73A2C01AC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AD451A-1BF7-41AB-8F99-328684FCB84C}">
      <dgm:prSet phldrT="[Text]"/>
      <dgm:spPr>
        <a:solidFill>
          <a:schemeClr val="accent2"/>
        </a:solidFill>
      </dgm:spPr>
      <dgm:t>
        <a:bodyPr/>
        <a:lstStyle/>
        <a:p>
          <a:r>
            <a:rPr lang="en-US" dirty="0" smtClean="0"/>
            <a:t>IFCI’48 ACT</a:t>
          </a:r>
          <a:endParaRPr lang="en-US" dirty="0"/>
        </a:p>
      </dgm:t>
    </dgm:pt>
    <dgm:pt modelId="{7CE2A631-3BF4-4696-925A-F880D93352AA}" type="parTrans" cxnId="{D4A79464-4CE9-4BC0-8B64-9D0571B4862F}">
      <dgm:prSet/>
      <dgm:spPr/>
      <dgm:t>
        <a:bodyPr/>
        <a:lstStyle/>
        <a:p>
          <a:endParaRPr lang="en-US"/>
        </a:p>
      </dgm:t>
    </dgm:pt>
    <dgm:pt modelId="{EC227147-B97D-4B0D-B72E-3613D43F03B0}" type="sibTrans" cxnId="{D4A79464-4CE9-4BC0-8B64-9D0571B4862F}">
      <dgm:prSet/>
      <dgm:spPr/>
      <dgm:t>
        <a:bodyPr/>
        <a:lstStyle/>
        <a:p>
          <a:endParaRPr lang="en-US"/>
        </a:p>
      </dgm:t>
    </dgm:pt>
    <dgm:pt modelId="{CB38984D-52D5-4EBD-87D8-DAB9C21871C9}">
      <dgm:prSet phldrT="[Text]"/>
      <dgm:spPr/>
      <dgm:t>
        <a:bodyPr/>
        <a:lstStyle/>
        <a:p>
          <a:r>
            <a:rPr lang="en-US" dirty="0" smtClean="0"/>
            <a:t>SFI’51 ACT</a:t>
          </a:r>
          <a:endParaRPr lang="en-US" dirty="0"/>
        </a:p>
      </dgm:t>
    </dgm:pt>
    <dgm:pt modelId="{65E52F79-C99D-44CF-A2D3-260BFE94697A}" type="parTrans" cxnId="{C441DF45-E896-4021-BB44-957DB42AB4FB}">
      <dgm:prSet/>
      <dgm:spPr/>
      <dgm:t>
        <a:bodyPr/>
        <a:lstStyle/>
        <a:p>
          <a:endParaRPr lang="en-US"/>
        </a:p>
      </dgm:t>
    </dgm:pt>
    <dgm:pt modelId="{C4FBC250-2513-4974-BFD6-7B1FBB1A368B}" type="sibTrans" cxnId="{C441DF45-E896-4021-BB44-957DB42AB4FB}">
      <dgm:prSet/>
      <dgm:spPr/>
      <dgm:t>
        <a:bodyPr/>
        <a:lstStyle/>
        <a:p>
          <a:endParaRPr lang="en-US"/>
        </a:p>
      </dgm:t>
    </dgm:pt>
    <dgm:pt modelId="{4EEEC7A2-6E64-49C7-9409-3F2D31A252A4}">
      <dgm:prSet phldrT="[Text]"/>
      <dgm:spPr/>
      <dgm:t>
        <a:bodyPr/>
        <a:lstStyle/>
        <a:p>
          <a:r>
            <a:rPr lang="en-US" dirty="0" smtClean="0"/>
            <a:t>Industrial finance corporation of India ltd.</a:t>
          </a:r>
          <a:endParaRPr lang="en-US" dirty="0"/>
        </a:p>
      </dgm:t>
    </dgm:pt>
    <dgm:pt modelId="{261797FA-EC63-4C52-A6B6-7AE8D2F8C8CE}" type="parTrans" cxnId="{59836F44-0871-4D4E-9A70-72D867080AB5}">
      <dgm:prSet/>
      <dgm:spPr/>
      <dgm:t>
        <a:bodyPr/>
        <a:lstStyle/>
        <a:p>
          <a:endParaRPr lang="en-US"/>
        </a:p>
      </dgm:t>
    </dgm:pt>
    <dgm:pt modelId="{0F019710-3FD2-40C8-806D-148E23FC90C4}" type="sibTrans" cxnId="{59836F44-0871-4D4E-9A70-72D867080AB5}">
      <dgm:prSet/>
      <dgm:spPr/>
      <dgm:t>
        <a:bodyPr/>
        <a:lstStyle/>
        <a:p>
          <a:endParaRPr lang="en-US"/>
        </a:p>
      </dgm:t>
    </dgm:pt>
    <dgm:pt modelId="{52DB5674-06EB-4A6C-B969-4E9257A32C95}">
      <dgm:prSet phldrT="[Text]"/>
      <dgm:spPr/>
      <dgm:t>
        <a:bodyPr/>
        <a:lstStyle/>
        <a:p>
          <a:r>
            <a:rPr lang="en-US" dirty="0" smtClean="0"/>
            <a:t>State finance </a:t>
          </a:r>
          <a:r>
            <a:rPr lang="en-US" smtClean="0"/>
            <a:t>corporation Act since IFCI alone couldn’t cater.</a:t>
          </a:r>
          <a:endParaRPr lang="en-US" dirty="0"/>
        </a:p>
      </dgm:t>
    </dgm:pt>
    <dgm:pt modelId="{B0DE9F1C-0DEC-4661-A35D-724ED6D0D432}" type="parTrans" cxnId="{DCAA47E3-CFE5-47D1-A908-0E9FC89FD297}">
      <dgm:prSet/>
      <dgm:spPr/>
      <dgm:t>
        <a:bodyPr/>
        <a:lstStyle/>
        <a:p>
          <a:endParaRPr lang="en-US"/>
        </a:p>
      </dgm:t>
    </dgm:pt>
    <dgm:pt modelId="{9C1B13AA-C86A-426F-BFAD-67D380EDFB5E}" type="sibTrans" cxnId="{DCAA47E3-CFE5-47D1-A908-0E9FC89FD297}">
      <dgm:prSet/>
      <dgm:spPr/>
      <dgm:t>
        <a:bodyPr/>
        <a:lstStyle/>
        <a:p>
          <a:endParaRPr lang="en-US"/>
        </a:p>
      </dgm:t>
    </dgm:pt>
    <dgm:pt modelId="{6C391112-F443-46F6-A704-E99B26DF8318}">
      <dgm:prSet phldrT="[Text]"/>
      <dgm:spPr/>
      <dgm:t>
        <a:bodyPr/>
        <a:lstStyle/>
        <a:p>
          <a:r>
            <a:rPr lang="en-US" dirty="0" smtClean="0"/>
            <a:t>NSIC’55 </a:t>
          </a:r>
          <a:r>
            <a:rPr lang="en-US" dirty="0" err="1" smtClean="0"/>
            <a:t>Govt</a:t>
          </a:r>
          <a:r>
            <a:rPr lang="en-US" dirty="0" smtClean="0"/>
            <a:t> owned</a:t>
          </a:r>
          <a:endParaRPr lang="en-US" dirty="0"/>
        </a:p>
      </dgm:t>
    </dgm:pt>
    <dgm:pt modelId="{1A96F6E0-D165-4CB6-92BF-F73FD592A41B}" type="parTrans" cxnId="{DB326CAE-D5FA-4976-B9C6-51C38500DC3C}">
      <dgm:prSet/>
      <dgm:spPr/>
      <dgm:t>
        <a:bodyPr/>
        <a:lstStyle/>
        <a:p>
          <a:endParaRPr lang="en-US"/>
        </a:p>
      </dgm:t>
    </dgm:pt>
    <dgm:pt modelId="{B1E4E229-A2F4-411C-9935-EFCE387DD8EC}" type="sibTrans" cxnId="{DB326CAE-D5FA-4976-B9C6-51C38500DC3C}">
      <dgm:prSet/>
      <dgm:spPr/>
      <dgm:t>
        <a:bodyPr/>
        <a:lstStyle/>
        <a:p>
          <a:endParaRPr lang="en-US"/>
        </a:p>
      </dgm:t>
    </dgm:pt>
    <dgm:pt modelId="{2C7B99EF-A281-40C1-883A-0B0519F2A8E6}">
      <dgm:prSet phldrT="[Text]"/>
      <dgm:spPr/>
      <dgm:t>
        <a:bodyPr/>
        <a:lstStyle/>
        <a:p>
          <a:r>
            <a:rPr lang="en-US" dirty="0" smtClean="0"/>
            <a:t>National small industries corporation </a:t>
          </a:r>
          <a:endParaRPr lang="en-US" dirty="0"/>
        </a:p>
      </dgm:t>
    </dgm:pt>
    <dgm:pt modelId="{8D6BCE5C-5A74-444B-8F5F-A4B4798679DF}" type="parTrans" cxnId="{68F76582-645B-4A87-BA63-6B05419855FD}">
      <dgm:prSet/>
      <dgm:spPr/>
      <dgm:t>
        <a:bodyPr/>
        <a:lstStyle/>
        <a:p>
          <a:endParaRPr lang="en-US"/>
        </a:p>
      </dgm:t>
    </dgm:pt>
    <dgm:pt modelId="{82AB96D9-BD1E-48F1-B103-65DF50EB172D}" type="sibTrans" cxnId="{68F76582-645B-4A87-BA63-6B05419855FD}">
      <dgm:prSet/>
      <dgm:spPr/>
      <dgm:t>
        <a:bodyPr/>
        <a:lstStyle/>
        <a:p>
          <a:endParaRPr lang="en-US"/>
        </a:p>
      </dgm:t>
    </dgm:pt>
    <dgm:pt modelId="{898BBC35-3120-4F8F-9C34-AF4B1CC4D957}">
      <dgm:prSet phldrT="[Text]"/>
      <dgm:spPr/>
      <dgm:t>
        <a:bodyPr/>
        <a:lstStyle/>
        <a:p>
          <a:r>
            <a:rPr lang="en-US" dirty="0" smtClean="0"/>
            <a:t>ICICI’55</a:t>
          </a:r>
          <a:endParaRPr lang="en-US" dirty="0"/>
        </a:p>
      </dgm:t>
    </dgm:pt>
    <dgm:pt modelId="{0D5DE24C-849D-4A20-83EB-7BF7BC704CB8}" type="parTrans" cxnId="{E60F9E2A-99DC-440D-BF3A-96CD071E39DE}">
      <dgm:prSet/>
      <dgm:spPr/>
      <dgm:t>
        <a:bodyPr/>
        <a:lstStyle/>
        <a:p>
          <a:endParaRPr lang="en-US"/>
        </a:p>
      </dgm:t>
    </dgm:pt>
    <dgm:pt modelId="{03CDBA7E-9B4E-491C-AD93-22858BB714C1}" type="sibTrans" cxnId="{E60F9E2A-99DC-440D-BF3A-96CD071E39DE}">
      <dgm:prSet/>
      <dgm:spPr/>
      <dgm:t>
        <a:bodyPr/>
        <a:lstStyle/>
        <a:p>
          <a:endParaRPr lang="en-US"/>
        </a:p>
      </dgm:t>
    </dgm:pt>
    <dgm:pt modelId="{8C1B2786-E422-4D26-BA91-188641BBD624}">
      <dgm:prSet phldrT="[Text]"/>
      <dgm:spPr/>
      <dgm:t>
        <a:bodyPr/>
        <a:lstStyle/>
        <a:p>
          <a:r>
            <a:rPr lang="en-US" dirty="0" smtClean="0"/>
            <a:t>Because above 3 forbidden from underwriting, share market investment.</a:t>
          </a:r>
          <a:endParaRPr lang="en-US" dirty="0"/>
        </a:p>
      </dgm:t>
    </dgm:pt>
    <dgm:pt modelId="{3B52D005-6A32-4486-AA87-BF4EB1E047E2}" type="parTrans" cxnId="{29499C7D-95AD-4AD0-B3F8-29D18EBB602C}">
      <dgm:prSet/>
      <dgm:spPr/>
      <dgm:t>
        <a:bodyPr/>
        <a:lstStyle/>
        <a:p>
          <a:endParaRPr lang="en-US"/>
        </a:p>
      </dgm:t>
    </dgm:pt>
    <dgm:pt modelId="{F40E44AC-E7E4-4C51-A8A3-19498269C2B6}" type="sibTrans" cxnId="{29499C7D-95AD-4AD0-B3F8-29D18EBB602C}">
      <dgm:prSet/>
      <dgm:spPr/>
      <dgm:t>
        <a:bodyPr/>
        <a:lstStyle/>
        <a:p>
          <a:endParaRPr lang="en-US"/>
        </a:p>
      </dgm:t>
    </dgm:pt>
    <dgm:pt modelId="{C1CDE029-7EF5-4AEF-A2EA-F780DE4B9AA3}">
      <dgm:prSet phldrT="[Text]"/>
      <dgm:spPr/>
      <dgm:t>
        <a:bodyPr/>
        <a:lstStyle/>
        <a:p>
          <a:r>
            <a:rPr lang="en-US" dirty="0" smtClean="0">
              <a:solidFill>
                <a:srgbClr val="FFC000"/>
              </a:solidFill>
            </a:rPr>
            <a:t>Industrial credit and investment Corporation of India Ltd</a:t>
          </a:r>
          <a:endParaRPr lang="en-US" dirty="0">
            <a:solidFill>
              <a:srgbClr val="FFC000"/>
            </a:solidFill>
          </a:endParaRPr>
        </a:p>
      </dgm:t>
    </dgm:pt>
    <dgm:pt modelId="{3D5338F8-1579-4C8B-88EE-DEA4DD9C997F}" type="parTrans" cxnId="{74BCE0A1-4912-46ED-BCE5-E592A1D12CF9}">
      <dgm:prSet/>
      <dgm:spPr/>
      <dgm:t>
        <a:bodyPr/>
        <a:lstStyle/>
        <a:p>
          <a:endParaRPr lang="en-US"/>
        </a:p>
      </dgm:t>
    </dgm:pt>
    <dgm:pt modelId="{B2734F93-9496-4F5D-AE27-DD5E9EEE7C86}" type="sibTrans" cxnId="{74BCE0A1-4912-46ED-BCE5-E592A1D12CF9}">
      <dgm:prSet/>
      <dgm:spPr/>
      <dgm:t>
        <a:bodyPr/>
        <a:lstStyle/>
        <a:p>
          <a:endParaRPr lang="en-US"/>
        </a:p>
      </dgm:t>
    </dgm:pt>
    <dgm:pt modelId="{416CAA26-7A01-4F3F-90FB-631BC0B91EC9}">
      <dgm:prSet phldrT="[Text]"/>
      <dgm:spPr/>
      <dgm:t>
        <a:bodyPr/>
        <a:lstStyle/>
        <a:p>
          <a:r>
            <a:rPr lang="en-US" dirty="0" smtClean="0"/>
            <a:t>By </a:t>
          </a:r>
          <a:r>
            <a:rPr lang="en-US" dirty="0" err="1" smtClean="0"/>
            <a:t>GoI</a:t>
          </a:r>
          <a:r>
            <a:rPr lang="en-US" dirty="0" smtClean="0"/>
            <a:t>, World Bank, and other FI.</a:t>
          </a:r>
          <a:endParaRPr lang="en-US" dirty="0"/>
        </a:p>
      </dgm:t>
    </dgm:pt>
    <dgm:pt modelId="{6F2A78F0-0AF8-4E81-92C6-7FD9A0013000}" type="parTrans" cxnId="{DCA6D5CB-8500-4E50-8091-35CA3FAE2EF4}">
      <dgm:prSet/>
      <dgm:spPr/>
      <dgm:t>
        <a:bodyPr/>
        <a:lstStyle/>
        <a:p>
          <a:endParaRPr lang="en-US"/>
        </a:p>
      </dgm:t>
    </dgm:pt>
    <dgm:pt modelId="{DEA9E31B-F77A-4AC5-9582-09A4D02FDB54}" type="sibTrans" cxnId="{DCA6D5CB-8500-4E50-8091-35CA3FAE2EF4}">
      <dgm:prSet/>
      <dgm:spPr/>
      <dgm:t>
        <a:bodyPr/>
        <a:lstStyle/>
        <a:p>
          <a:endParaRPr lang="en-US"/>
        </a:p>
      </dgm:t>
    </dgm:pt>
    <dgm:pt modelId="{25708154-4D0B-42D5-A994-28ABBBF32380}" type="pres">
      <dgm:prSet presAssocID="{A163B3CC-D59B-4EED-86E6-1F73A2C01ACD}" presName="linear" presStyleCnt="0">
        <dgm:presLayoutVars>
          <dgm:animLvl val="lvl"/>
          <dgm:resizeHandles val="exact"/>
        </dgm:presLayoutVars>
      </dgm:prSet>
      <dgm:spPr/>
      <dgm:t>
        <a:bodyPr/>
        <a:lstStyle/>
        <a:p>
          <a:endParaRPr lang="en-US"/>
        </a:p>
      </dgm:t>
    </dgm:pt>
    <dgm:pt modelId="{6E0370C3-CA54-4BA6-9004-6E1F245103FB}" type="pres">
      <dgm:prSet presAssocID="{E6AD451A-1BF7-41AB-8F99-328684FCB84C}" presName="parentText" presStyleLbl="node1" presStyleIdx="0" presStyleCnt="4">
        <dgm:presLayoutVars>
          <dgm:chMax val="0"/>
          <dgm:bulletEnabled val="1"/>
        </dgm:presLayoutVars>
      </dgm:prSet>
      <dgm:spPr/>
      <dgm:t>
        <a:bodyPr/>
        <a:lstStyle/>
        <a:p>
          <a:endParaRPr lang="en-US"/>
        </a:p>
      </dgm:t>
    </dgm:pt>
    <dgm:pt modelId="{1D15F889-AF64-4184-92C4-1A027645020D}" type="pres">
      <dgm:prSet presAssocID="{E6AD451A-1BF7-41AB-8F99-328684FCB84C}" presName="childText" presStyleLbl="revTx" presStyleIdx="0" presStyleCnt="4">
        <dgm:presLayoutVars>
          <dgm:bulletEnabled val="1"/>
        </dgm:presLayoutVars>
      </dgm:prSet>
      <dgm:spPr/>
      <dgm:t>
        <a:bodyPr/>
        <a:lstStyle/>
        <a:p>
          <a:endParaRPr lang="en-US"/>
        </a:p>
      </dgm:t>
    </dgm:pt>
    <dgm:pt modelId="{F4E638E5-4448-4B2A-A944-F36C11341BDF}" type="pres">
      <dgm:prSet presAssocID="{CB38984D-52D5-4EBD-87D8-DAB9C21871C9}" presName="parentText" presStyleLbl="node1" presStyleIdx="1" presStyleCnt="4">
        <dgm:presLayoutVars>
          <dgm:chMax val="0"/>
          <dgm:bulletEnabled val="1"/>
        </dgm:presLayoutVars>
      </dgm:prSet>
      <dgm:spPr/>
      <dgm:t>
        <a:bodyPr/>
        <a:lstStyle/>
        <a:p>
          <a:endParaRPr lang="en-US"/>
        </a:p>
      </dgm:t>
    </dgm:pt>
    <dgm:pt modelId="{AAB375D2-333C-43F0-BE94-B92CEC5A4C71}" type="pres">
      <dgm:prSet presAssocID="{CB38984D-52D5-4EBD-87D8-DAB9C21871C9}" presName="childText" presStyleLbl="revTx" presStyleIdx="1" presStyleCnt="4">
        <dgm:presLayoutVars>
          <dgm:bulletEnabled val="1"/>
        </dgm:presLayoutVars>
      </dgm:prSet>
      <dgm:spPr/>
      <dgm:t>
        <a:bodyPr/>
        <a:lstStyle/>
        <a:p>
          <a:endParaRPr lang="en-US"/>
        </a:p>
      </dgm:t>
    </dgm:pt>
    <dgm:pt modelId="{776DA83C-51BF-4888-824B-B83A1D547760}" type="pres">
      <dgm:prSet presAssocID="{6C391112-F443-46F6-A704-E99B26DF8318}" presName="parentText" presStyleLbl="node1" presStyleIdx="2" presStyleCnt="4">
        <dgm:presLayoutVars>
          <dgm:chMax val="0"/>
          <dgm:bulletEnabled val="1"/>
        </dgm:presLayoutVars>
      </dgm:prSet>
      <dgm:spPr/>
      <dgm:t>
        <a:bodyPr/>
        <a:lstStyle/>
        <a:p>
          <a:endParaRPr lang="en-US"/>
        </a:p>
      </dgm:t>
    </dgm:pt>
    <dgm:pt modelId="{97CF21E9-C8ED-4EA5-9E80-65C1842C5787}" type="pres">
      <dgm:prSet presAssocID="{6C391112-F443-46F6-A704-E99B26DF8318}" presName="childText" presStyleLbl="revTx" presStyleIdx="2" presStyleCnt="4">
        <dgm:presLayoutVars>
          <dgm:bulletEnabled val="1"/>
        </dgm:presLayoutVars>
      </dgm:prSet>
      <dgm:spPr/>
      <dgm:t>
        <a:bodyPr/>
        <a:lstStyle/>
        <a:p>
          <a:endParaRPr lang="en-US"/>
        </a:p>
      </dgm:t>
    </dgm:pt>
    <dgm:pt modelId="{FC2C1024-F76F-4612-99D4-7B965866E573}" type="pres">
      <dgm:prSet presAssocID="{898BBC35-3120-4F8F-9C34-AF4B1CC4D957}" presName="parentText" presStyleLbl="node1" presStyleIdx="3" presStyleCnt="4">
        <dgm:presLayoutVars>
          <dgm:chMax val="0"/>
          <dgm:bulletEnabled val="1"/>
        </dgm:presLayoutVars>
      </dgm:prSet>
      <dgm:spPr/>
      <dgm:t>
        <a:bodyPr/>
        <a:lstStyle/>
        <a:p>
          <a:endParaRPr lang="en-US"/>
        </a:p>
      </dgm:t>
    </dgm:pt>
    <dgm:pt modelId="{8F56645E-98B9-4372-BB13-189A3D6397C6}" type="pres">
      <dgm:prSet presAssocID="{898BBC35-3120-4F8F-9C34-AF4B1CC4D957}" presName="childText" presStyleLbl="revTx" presStyleIdx="3" presStyleCnt="4">
        <dgm:presLayoutVars>
          <dgm:bulletEnabled val="1"/>
        </dgm:presLayoutVars>
      </dgm:prSet>
      <dgm:spPr/>
      <dgm:t>
        <a:bodyPr/>
        <a:lstStyle/>
        <a:p>
          <a:endParaRPr lang="en-US"/>
        </a:p>
      </dgm:t>
    </dgm:pt>
  </dgm:ptLst>
  <dgm:cxnLst>
    <dgm:cxn modelId="{59836F44-0871-4D4E-9A70-72D867080AB5}" srcId="{E6AD451A-1BF7-41AB-8F99-328684FCB84C}" destId="{4EEEC7A2-6E64-49C7-9409-3F2D31A252A4}" srcOrd="0" destOrd="0" parTransId="{261797FA-EC63-4C52-A6B6-7AE8D2F8C8CE}" sibTransId="{0F019710-3FD2-40C8-806D-148E23FC90C4}"/>
    <dgm:cxn modelId="{B1B5B08F-75EC-48EB-B8D9-F32FF54D1000}" type="presOf" srcId="{898BBC35-3120-4F8F-9C34-AF4B1CC4D957}" destId="{FC2C1024-F76F-4612-99D4-7B965866E573}" srcOrd="0" destOrd="0" presId="urn:microsoft.com/office/officeart/2005/8/layout/vList2"/>
    <dgm:cxn modelId="{74BCE0A1-4912-46ED-BCE5-E592A1D12CF9}" srcId="{898BBC35-3120-4F8F-9C34-AF4B1CC4D957}" destId="{C1CDE029-7EF5-4AEF-A2EA-F780DE4B9AA3}" srcOrd="1" destOrd="0" parTransId="{3D5338F8-1579-4C8B-88EE-DEA4DD9C997F}" sibTransId="{B2734F93-9496-4F5D-AE27-DD5E9EEE7C86}"/>
    <dgm:cxn modelId="{E60F9E2A-99DC-440D-BF3A-96CD071E39DE}" srcId="{A163B3CC-D59B-4EED-86E6-1F73A2C01ACD}" destId="{898BBC35-3120-4F8F-9C34-AF4B1CC4D957}" srcOrd="3" destOrd="0" parTransId="{0D5DE24C-849D-4A20-83EB-7BF7BC704CB8}" sibTransId="{03CDBA7E-9B4E-491C-AD93-22858BB714C1}"/>
    <dgm:cxn modelId="{63B7F603-7E0E-48A6-BD90-DB71C48E55CE}" type="presOf" srcId="{C1CDE029-7EF5-4AEF-A2EA-F780DE4B9AA3}" destId="{8F56645E-98B9-4372-BB13-189A3D6397C6}" srcOrd="0" destOrd="1" presId="urn:microsoft.com/office/officeart/2005/8/layout/vList2"/>
    <dgm:cxn modelId="{DCA6D5CB-8500-4E50-8091-35CA3FAE2EF4}" srcId="{898BBC35-3120-4F8F-9C34-AF4B1CC4D957}" destId="{416CAA26-7A01-4F3F-90FB-631BC0B91EC9}" srcOrd="2" destOrd="0" parTransId="{6F2A78F0-0AF8-4E81-92C6-7FD9A0013000}" sibTransId="{DEA9E31B-F77A-4AC5-9582-09A4D02FDB54}"/>
    <dgm:cxn modelId="{B64E5D36-6D0D-4EA2-9C59-3841934E0B20}" type="presOf" srcId="{2C7B99EF-A281-40C1-883A-0B0519F2A8E6}" destId="{97CF21E9-C8ED-4EA5-9E80-65C1842C5787}" srcOrd="0" destOrd="0" presId="urn:microsoft.com/office/officeart/2005/8/layout/vList2"/>
    <dgm:cxn modelId="{3A5359EF-C180-4290-A720-A6571814F578}" type="presOf" srcId="{4EEEC7A2-6E64-49C7-9409-3F2D31A252A4}" destId="{1D15F889-AF64-4184-92C4-1A027645020D}" srcOrd="0" destOrd="0" presId="urn:microsoft.com/office/officeart/2005/8/layout/vList2"/>
    <dgm:cxn modelId="{C8BA31C5-40F7-4044-877E-A5330F260A88}" type="presOf" srcId="{E6AD451A-1BF7-41AB-8F99-328684FCB84C}" destId="{6E0370C3-CA54-4BA6-9004-6E1F245103FB}" srcOrd="0" destOrd="0" presId="urn:microsoft.com/office/officeart/2005/8/layout/vList2"/>
    <dgm:cxn modelId="{D4A79464-4CE9-4BC0-8B64-9D0571B4862F}" srcId="{A163B3CC-D59B-4EED-86E6-1F73A2C01ACD}" destId="{E6AD451A-1BF7-41AB-8F99-328684FCB84C}" srcOrd="0" destOrd="0" parTransId="{7CE2A631-3BF4-4696-925A-F880D93352AA}" sibTransId="{EC227147-B97D-4B0D-B72E-3613D43F03B0}"/>
    <dgm:cxn modelId="{DDEA15D1-CE3B-474B-B27A-D4C6FD5AF625}" type="presOf" srcId="{416CAA26-7A01-4F3F-90FB-631BC0B91EC9}" destId="{8F56645E-98B9-4372-BB13-189A3D6397C6}" srcOrd="0" destOrd="2" presId="urn:microsoft.com/office/officeart/2005/8/layout/vList2"/>
    <dgm:cxn modelId="{7FC25867-FE0D-411E-93A8-9DC465B610EF}" type="presOf" srcId="{CB38984D-52D5-4EBD-87D8-DAB9C21871C9}" destId="{F4E638E5-4448-4B2A-A944-F36C11341BDF}" srcOrd="0" destOrd="0" presId="urn:microsoft.com/office/officeart/2005/8/layout/vList2"/>
    <dgm:cxn modelId="{2C90CF09-D8E2-4E38-A8BA-37520C0EAB43}" type="presOf" srcId="{A163B3CC-D59B-4EED-86E6-1F73A2C01ACD}" destId="{25708154-4D0B-42D5-A994-28ABBBF32380}" srcOrd="0" destOrd="0" presId="urn:microsoft.com/office/officeart/2005/8/layout/vList2"/>
    <dgm:cxn modelId="{C441DF45-E896-4021-BB44-957DB42AB4FB}" srcId="{A163B3CC-D59B-4EED-86E6-1F73A2C01ACD}" destId="{CB38984D-52D5-4EBD-87D8-DAB9C21871C9}" srcOrd="1" destOrd="0" parTransId="{65E52F79-C99D-44CF-A2D3-260BFE94697A}" sibTransId="{C4FBC250-2513-4974-BFD6-7B1FBB1A368B}"/>
    <dgm:cxn modelId="{29499C7D-95AD-4AD0-B3F8-29D18EBB602C}" srcId="{898BBC35-3120-4F8F-9C34-AF4B1CC4D957}" destId="{8C1B2786-E422-4D26-BA91-188641BBD624}" srcOrd="0" destOrd="0" parTransId="{3B52D005-6A32-4486-AA87-BF4EB1E047E2}" sibTransId="{F40E44AC-E7E4-4C51-A8A3-19498269C2B6}"/>
    <dgm:cxn modelId="{58A9F450-CA17-4E12-9786-7E572353688B}" type="presOf" srcId="{52DB5674-06EB-4A6C-B969-4E9257A32C95}" destId="{AAB375D2-333C-43F0-BE94-B92CEC5A4C71}" srcOrd="0" destOrd="0" presId="urn:microsoft.com/office/officeart/2005/8/layout/vList2"/>
    <dgm:cxn modelId="{DCAA47E3-CFE5-47D1-A908-0E9FC89FD297}" srcId="{CB38984D-52D5-4EBD-87D8-DAB9C21871C9}" destId="{52DB5674-06EB-4A6C-B969-4E9257A32C95}" srcOrd="0" destOrd="0" parTransId="{B0DE9F1C-0DEC-4661-A35D-724ED6D0D432}" sibTransId="{9C1B13AA-C86A-426F-BFAD-67D380EDFB5E}"/>
    <dgm:cxn modelId="{4AAF1D21-057A-48F7-9545-F677612A150E}" type="presOf" srcId="{8C1B2786-E422-4D26-BA91-188641BBD624}" destId="{8F56645E-98B9-4372-BB13-189A3D6397C6}" srcOrd="0" destOrd="0" presId="urn:microsoft.com/office/officeart/2005/8/layout/vList2"/>
    <dgm:cxn modelId="{DB326CAE-D5FA-4976-B9C6-51C38500DC3C}" srcId="{A163B3CC-D59B-4EED-86E6-1F73A2C01ACD}" destId="{6C391112-F443-46F6-A704-E99B26DF8318}" srcOrd="2" destOrd="0" parTransId="{1A96F6E0-D165-4CB6-92BF-F73FD592A41B}" sibTransId="{B1E4E229-A2F4-411C-9935-EFCE387DD8EC}"/>
    <dgm:cxn modelId="{06F8E0E9-4482-4E77-A3B9-4561E69729C1}" type="presOf" srcId="{6C391112-F443-46F6-A704-E99B26DF8318}" destId="{776DA83C-51BF-4888-824B-B83A1D547760}" srcOrd="0" destOrd="0" presId="urn:microsoft.com/office/officeart/2005/8/layout/vList2"/>
    <dgm:cxn modelId="{68F76582-645B-4A87-BA63-6B05419855FD}" srcId="{6C391112-F443-46F6-A704-E99B26DF8318}" destId="{2C7B99EF-A281-40C1-883A-0B0519F2A8E6}" srcOrd="0" destOrd="0" parTransId="{8D6BCE5C-5A74-444B-8F5F-A4B4798679DF}" sibTransId="{82AB96D9-BD1E-48F1-B103-65DF50EB172D}"/>
    <dgm:cxn modelId="{D3C47FD7-C431-430B-9AFC-AF7E83BED25A}" type="presParOf" srcId="{25708154-4D0B-42D5-A994-28ABBBF32380}" destId="{6E0370C3-CA54-4BA6-9004-6E1F245103FB}" srcOrd="0" destOrd="0" presId="urn:microsoft.com/office/officeart/2005/8/layout/vList2"/>
    <dgm:cxn modelId="{8CA81894-641D-4059-9650-C98794873AAF}" type="presParOf" srcId="{25708154-4D0B-42D5-A994-28ABBBF32380}" destId="{1D15F889-AF64-4184-92C4-1A027645020D}" srcOrd="1" destOrd="0" presId="urn:microsoft.com/office/officeart/2005/8/layout/vList2"/>
    <dgm:cxn modelId="{4973EFA4-0947-4224-A3E4-AE66D501057F}" type="presParOf" srcId="{25708154-4D0B-42D5-A994-28ABBBF32380}" destId="{F4E638E5-4448-4B2A-A944-F36C11341BDF}" srcOrd="2" destOrd="0" presId="urn:microsoft.com/office/officeart/2005/8/layout/vList2"/>
    <dgm:cxn modelId="{BAD2D0D4-566C-4442-8FBA-95A3A6C4F052}" type="presParOf" srcId="{25708154-4D0B-42D5-A994-28ABBBF32380}" destId="{AAB375D2-333C-43F0-BE94-B92CEC5A4C71}" srcOrd="3" destOrd="0" presId="urn:microsoft.com/office/officeart/2005/8/layout/vList2"/>
    <dgm:cxn modelId="{648AD708-9C45-4DC8-AEDD-EDE50FD5827D}" type="presParOf" srcId="{25708154-4D0B-42D5-A994-28ABBBF32380}" destId="{776DA83C-51BF-4888-824B-B83A1D547760}" srcOrd="4" destOrd="0" presId="urn:microsoft.com/office/officeart/2005/8/layout/vList2"/>
    <dgm:cxn modelId="{5645B7CF-0B85-497E-9C2B-CE1759E629F3}" type="presParOf" srcId="{25708154-4D0B-42D5-A994-28ABBBF32380}" destId="{97CF21E9-C8ED-4EA5-9E80-65C1842C5787}" srcOrd="5" destOrd="0" presId="urn:microsoft.com/office/officeart/2005/8/layout/vList2"/>
    <dgm:cxn modelId="{748C56F7-EB2D-4630-BC8F-D918D294B6D0}" type="presParOf" srcId="{25708154-4D0B-42D5-A994-28ABBBF32380}" destId="{FC2C1024-F76F-4612-99D4-7B965866E573}" srcOrd="6" destOrd="0" presId="urn:microsoft.com/office/officeart/2005/8/layout/vList2"/>
    <dgm:cxn modelId="{66DECBF5-1F97-41C3-A513-C7D010597C16}" type="presParOf" srcId="{25708154-4D0B-42D5-A994-28ABBBF32380}" destId="{8F56645E-98B9-4372-BB13-189A3D6397C6}"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163B3CC-D59B-4EED-86E6-1F73A2C01AC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60C5B17-AD31-43F0-BE31-B615C0ABEAB3}">
      <dgm:prSet phldrT="[Text]"/>
      <dgm:spPr/>
      <dgm:t>
        <a:bodyPr/>
        <a:lstStyle/>
        <a:p>
          <a:r>
            <a:rPr lang="en-US" dirty="0" smtClean="0"/>
            <a:t>States 60s</a:t>
          </a:r>
          <a:endParaRPr lang="en-US" dirty="0"/>
        </a:p>
      </dgm:t>
    </dgm:pt>
    <dgm:pt modelId="{AF40D50A-886A-48A7-ADA7-94DC846D746E}" type="parTrans" cxnId="{26A52CFB-6E11-473F-B28D-E6FE8F249599}">
      <dgm:prSet/>
      <dgm:spPr/>
      <dgm:t>
        <a:bodyPr/>
        <a:lstStyle/>
        <a:p>
          <a:endParaRPr lang="en-US"/>
        </a:p>
      </dgm:t>
    </dgm:pt>
    <dgm:pt modelId="{735E5F29-3FEF-4A1D-87AF-D90433A24167}" type="sibTrans" cxnId="{26A52CFB-6E11-473F-B28D-E6FE8F249599}">
      <dgm:prSet/>
      <dgm:spPr/>
      <dgm:t>
        <a:bodyPr/>
        <a:lstStyle/>
        <a:p>
          <a:endParaRPr lang="en-US"/>
        </a:p>
      </dgm:t>
    </dgm:pt>
    <dgm:pt modelId="{EB56D21F-24D0-44CD-81C8-E40FC59C8EB5}">
      <dgm:prSet phldrT="[Text]"/>
      <dgm:spPr/>
      <dgm:t>
        <a:bodyPr/>
        <a:lstStyle/>
        <a:p>
          <a:r>
            <a:rPr lang="en-US" dirty="0" smtClean="0"/>
            <a:t>State industrial development Corporation (SIDC)</a:t>
          </a:r>
          <a:endParaRPr lang="en-US" dirty="0"/>
        </a:p>
      </dgm:t>
    </dgm:pt>
    <dgm:pt modelId="{8EC7E39F-6DE0-4279-9F68-124BC317C88B}" type="parTrans" cxnId="{9083C72D-F742-4A64-91E7-7D50A636EA1E}">
      <dgm:prSet/>
      <dgm:spPr/>
      <dgm:t>
        <a:bodyPr/>
        <a:lstStyle/>
        <a:p>
          <a:endParaRPr lang="en-US"/>
        </a:p>
      </dgm:t>
    </dgm:pt>
    <dgm:pt modelId="{10E08880-25F7-4758-92F8-2DC923392599}" type="sibTrans" cxnId="{9083C72D-F742-4A64-91E7-7D50A636EA1E}">
      <dgm:prSet/>
      <dgm:spPr/>
      <dgm:t>
        <a:bodyPr/>
        <a:lstStyle/>
        <a:p>
          <a:endParaRPr lang="en-US"/>
        </a:p>
      </dgm:t>
    </dgm:pt>
    <dgm:pt modelId="{DA9DC210-C9FC-4F59-867E-6A0FE8A5A194}">
      <dgm:prSet phldrT="[Text]"/>
      <dgm:spPr/>
      <dgm:t>
        <a:bodyPr/>
        <a:lstStyle/>
        <a:p>
          <a:r>
            <a:rPr lang="en-US" dirty="0" smtClean="0"/>
            <a:t>State small industries development Corporations (SSIDC)</a:t>
          </a:r>
          <a:endParaRPr lang="en-US" dirty="0"/>
        </a:p>
      </dgm:t>
    </dgm:pt>
    <dgm:pt modelId="{C004A5BA-81D5-4517-8282-A29CA3BFFE10}" type="parTrans" cxnId="{2FB9FAE0-5051-45B9-87F8-5522D08B58D5}">
      <dgm:prSet/>
      <dgm:spPr/>
      <dgm:t>
        <a:bodyPr/>
        <a:lstStyle/>
        <a:p>
          <a:endParaRPr lang="en-US"/>
        </a:p>
      </dgm:t>
    </dgm:pt>
    <dgm:pt modelId="{B347750F-CB8A-4976-9ABD-85552CF0AFAF}" type="sibTrans" cxnId="{2FB9FAE0-5051-45B9-87F8-5522D08B58D5}">
      <dgm:prSet/>
      <dgm:spPr/>
      <dgm:t>
        <a:bodyPr/>
        <a:lstStyle/>
        <a:p>
          <a:endParaRPr lang="en-US"/>
        </a:p>
      </dgm:t>
    </dgm:pt>
    <dgm:pt modelId="{3D7E0A45-1E54-4A7B-B347-E2C5D21515EE}">
      <dgm:prSet phldrT="[Text]"/>
      <dgm:spPr/>
      <dgm:t>
        <a:bodyPr/>
        <a:lstStyle/>
        <a:p>
          <a:r>
            <a:rPr lang="en-US" dirty="0" smtClean="0"/>
            <a:t>Others</a:t>
          </a:r>
          <a:endParaRPr lang="en-US" dirty="0"/>
        </a:p>
      </dgm:t>
    </dgm:pt>
    <dgm:pt modelId="{FBACB832-232C-4B62-9B56-FEFDB17EE40B}" type="parTrans" cxnId="{6F33A967-42FA-42E5-B46D-D3BF17A881E1}">
      <dgm:prSet/>
      <dgm:spPr/>
      <dgm:t>
        <a:bodyPr/>
        <a:lstStyle/>
        <a:p>
          <a:endParaRPr lang="en-US"/>
        </a:p>
      </dgm:t>
    </dgm:pt>
    <dgm:pt modelId="{18A57E3A-B544-4096-9E21-AC16DB81D0AC}" type="sibTrans" cxnId="{6F33A967-42FA-42E5-B46D-D3BF17A881E1}">
      <dgm:prSet/>
      <dgm:spPr/>
      <dgm:t>
        <a:bodyPr/>
        <a:lstStyle/>
        <a:p>
          <a:endParaRPr lang="en-US"/>
        </a:p>
      </dgm:t>
    </dgm:pt>
    <dgm:pt modelId="{D92E5446-68A8-4C34-820E-180AE036432B}">
      <dgm:prSet phldrT="[Text]"/>
      <dgm:spPr/>
      <dgm:t>
        <a:bodyPr/>
        <a:lstStyle/>
        <a:p>
          <a:r>
            <a:rPr lang="en-US" dirty="0" smtClean="0"/>
            <a:t>Apart from them LIC (56), UTI-MF (64), GIC (73) also played role.</a:t>
          </a:r>
          <a:endParaRPr lang="en-US" dirty="0"/>
        </a:p>
      </dgm:t>
    </dgm:pt>
    <dgm:pt modelId="{72788671-3F02-42CE-9FA7-4C9C74DCDACE}" type="parTrans" cxnId="{44EFAE29-21BD-4C1D-A3C6-B65E04F973F3}">
      <dgm:prSet/>
      <dgm:spPr/>
      <dgm:t>
        <a:bodyPr/>
        <a:lstStyle/>
        <a:p>
          <a:endParaRPr lang="en-US"/>
        </a:p>
      </dgm:t>
    </dgm:pt>
    <dgm:pt modelId="{AB40534F-9A04-4EE6-8C01-43328B263DBD}" type="sibTrans" cxnId="{44EFAE29-21BD-4C1D-A3C6-B65E04F973F3}">
      <dgm:prSet/>
      <dgm:spPr/>
      <dgm:t>
        <a:bodyPr/>
        <a:lstStyle/>
        <a:p>
          <a:endParaRPr lang="en-US"/>
        </a:p>
      </dgm:t>
    </dgm:pt>
    <dgm:pt modelId="{25708154-4D0B-42D5-A994-28ABBBF32380}" type="pres">
      <dgm:prSet presAssocID="{A163B3CC-D59B-4EED-86E6-1F73A2C01ACD}" presName="linear" presStyleCnt="0">
        <dgm:presLayoutVars>
          <dgm:animLvl val="lvl"/>
          <dgm:resizeHandles val="exact"/>
        </dgm:presLayoutVars>
      </dgm:prSet>
      <dgm:spPr/>
      <dgm:t>
        <a:bodyPr/>
        <a:lstStyle/>
        <a:p>
          <a:endParaRPr lang="en-US"/>
        </a:p>
      </dgm:t>
    </dgm:pt>
    <dgm:pt modelId="{F6E43BDE-4472-4674-8C8C-D90EE7B9479F}" type="pres">
      <dgm:prSet presAssocID="{260C5B17-AD31-43F0-BE31-B615C0ABEAB3}" presName="parentText" presStyleLbl="node1" presStyleIdx="0" presStyleCnt="2">
        <dgm:presLayoutVars>
          <dgm:chMax val="0"/>
          <dgm:bulletEnabled val="1"/>
        </dgm:presLayoutVars>
      </dgm:prSet>
      <dgm:spPr/>
      <dgm:t>
        <a:bodyPr/>
        <a:lstStyle/>
        <a:p>
          <a:endParaRPr lang="en-US"/>
        </a:p>
      </dgm:t>
    </dgm:pt>
    <dgm:pt modelId="{8C9047F7-42E3-4CA0-B4D1-828C338E788C}" type="pres">
      <dgm:prSet presAssocID="{260C5B17-AD31-43F0-BE31-B615C0ABEAB3}" presName="childText" presStyleLbl="revTx" presStyleIdx="0" presStyleCnt="2">
        <dgm:presLayoutVars>
          <dgm:bulletEnabled val="1"/>
        </dgm:presLayoutVars>
      </dgm:prSet>
      <dgm:spPr/>
      <dgm:t>
        <a:bodyPr/>
        <a:lstStyle/>
        <a:p>
          <a:endParaRPr lang="en-US"/>
        </a:p>
      </dgm:t>
    </dgm:pt>
    <dgm:pt modelId="{E1522291-1FA6-415A-A35B-3C2C4382CD5B}" type="pres">
      <dgm:prSet presAssocID="{3D7E0A45-1E54-4A7B-B347-E2C5D21515EE}" presName="parentText" presStyleLbl="node1" presStyleIdx="1" presStyleCnt="2">
        <dgm:presLayoutVars>
          <dgm:chMax val="0"/>
          <dgm:bulletEnabled val="1"/>
        </dgm:presLayoutVars>
      </dgm:prSet>
      <dgm:spPr/>
      <dgm:t>
        <a:bodyPr/>
        <a:lstStyle/>
        <a:p>
          <a:endParaRPr lang="en-US"/>
        </a:p>
      </dgm:t>
    </dgm:pt>
    <dgm:pt modelId="{9B87B56B-12F8-4091-BFB0-F8E1C58F3366}" type="pres">
      <dgm:prSet presAssocID="{3D7E0A45-1E54-4A7B-B347-E2C5D21515EE}" presName="childText" presStyleLbl="revTx" presStyleIdx="1" presStyleCnt="2">
        <dgm:presLayoutVars>
          <dgm:bulletEnabled val="1"/>
        </dgm:presLayoutVars>
      </dgm:prSet>
      <dgm:spPr/>
      <dgm:t>
        <a:bodyPr/>
        <a:lstStyle/>
        <a:p>
          <a:endParaRPr lang="en-US"/>
        </a:p>
      </dgm:t>
    </dgm:pt>
  </dgm:ptLst>
  <dgm:cxnLst>
    <dgm:cxn modelId="{C5FA066B-BC87-41A5-A9E3-54C494638550}" type="presOf" srcId="{3D7E0A45-1E54-4A7B-B347-E2C5D21515EE}" destId="{E1522291-1FA6-415A-A35B-3C2C4382CD5B}" srcOrd="0" destOrd="0" presId="urn:microsoft.com/office/officeart/2005/8/layout/vList2"/>
    <dgm:cxn modelId="{2C90CF09-D8E2-4E38-A8BA-37520C0EAB43}" type="presOf" srcId="{A163B3CC-D59B-4EED-86E6-1F73A2C01ACD}" destId="{25708154-4D0B-42D5-A994-28ABBBF32380}" srcOrd="0" destOrd="0" presId="urn:microsoft.com/office/officeart/2005/8/layout/vList2"/>
    <dgm:cxn modelId="{44EFAE29-21BD-4C1D-A3C6-B65E04F973F3}" srcId="{3D7E0A45-1E54-4A7B-B347-E2C5D21515EE}" destId="{D92E5446-68A8-4C34-820E-180AE036432B}" srcOrd="0" destOrd="0" parTransId="{72788671-3F02-42CE-9FA7-4C9C74DCDACE}" sibTransId="{AB40534F-9A04-4EE6-8C01-43328B263DBD}"/>
    <dgm:cxn modelId="{15BE8D2B-A521-4CAA-A5BA-6780C76AB06D}" type="presOf" srcId="{DA9DC210-C9FC-4F59-867E-6A0FE8A5A194}" destId="{8C9047F7-42E3-4CA0-B4D1-828C338E788C}" srcOrd="0" destOrd="1" presId="urn:microsoft.com/office/officeart/2005/8/layout/vList2"/>
    <dgm:cxn modelId="{9083C72D-F742-4A64-91E7-7D50A636EA1E}" srcId="{260C5B17-AD31-43F0-BE31-B615C0ABEAB3}" destId="{EB56D21F-24D0-44CD-81C8-E40FC59C8EB5}" srcOrd="0" destOrd="0" parTransId="{8EC7E39F-6DE0-4279-9F68-124BC317C88B}" sibTransId="{10E08880-25F7-4758-92F8-2DC923392599}"/>
    <dgm:cxn modelId="{2FB9FAE0-5051-45B9-87F8-5522D08B58D5}" srcId="{260C5B17-AD31-43F0-BE31-B615C0ABEAB3}" destId="{DA9DC210-C9FC-4F59-867E-6A0FE8A5A194}" srcOrd="1" destOrd="0" parTransId="{C004A5BA-81D5-4517-8282-A29CA3BFFE10}" sibTransId="{B347750F-CB8A-4976-9ABD-85552CF0AFAF}"/>
    <dgm:cxn modelId="{26A52CFB-6E11-473F-B28D-E6FE8F249599}" srcId="{A163B3CC-D59B-4EED-86E6-1F73A2C01ACD}" destId="{260C5B17-AD31-43F0-BE31-B615C0ABEAB3}" srcOrd="0" destOrd="0" parTransId="{AF40D50A-886A-48A7-ADA7-94DC846D746E}" sibTransId="{735E5F29-3FEF-4A1D-87AF-D90433A24167}"/>
    <dgm:cxn modelId="{9CC2118E-29F0-43C4-8F70-C437069BFD5C}" type="presOf" srcId="{260C5B17-AD31-43F0-BE31-B615C0ABEAB3}" destId="{F6E43BDE-4472-4674-8C8C-D90EE7B9479F}" srcOrd="0" destOrd="0" presId="urn:microsoft.com/office/officeart/2005/8/layout/vList2"/>
    <dgm:cxn modelId="{FE71CE6E-9B53-4678-9591-E71911207D9C}" type="presOf" srcId="{D92E5446-68A8-4C34-820E-180AE036432B}" destId="{9B87B56B-12F8-4091-BFB0-F8E1C58F3366}" srcOrd="0" destOrd="0" presId="urn:microsoft.com/office/officeart/2005/8/layout/vList2"/>
    <dgm:cxn modelId="{9A071E6F-1921-4B97-A4CD-DC596E7BE99D}" type="presOf" srcId="{EB56D21F-24D0-44CD-81C8-E40FC59C8EB5}" destId="{8C9047F7-42E3-4CA0-B4D1-828C338E788C}" srcOrd="0" destOrd="0" presId="urn:microsoft.com/office/officeart/2005/8/layout/vList2"/>
    <dgm:cxn modelId="{6F33A967-42FA-42E5-B46D-D3BF17A881E1}" srcId="{A163B3CC-D59B-4EED-86E6-1F73A2C01ACD}" destId="{3D7E0A45-1E54-4A7B-B347-E2C5D21515EE}" srcOrd="1" destOrd="0" parTransId="{FBACB832-232C-4B62-9B56-FEFDB17EE40B}" sibTransId="{18A57E3A-B544-4096-9E21-AC16DB81D0AC}"/>
    <dgm:cxn modelId="{DF673E24-0404-4474-9E4A-7A746EFC071B}" type="presParOf" srcId="{25708154-4D0B-42D5-A994-28ABBBF32380}" destId="{F6E43BDE-4472-4674-8C8C-D90EE7B9479F}" srcOrd="0" destOrd="0" presId="urn:microsoft.com/office/officeart/2005/8/layout/vList2"/>
    <dgm:cxn modelId="{67C7CB2D-7B16-439A-B024-A4DAF5925106}" type="presParOf" srcId="{25708154-4D0B-42D5-A994-28ABBBF32380}" destId="{8C9047F7-42E3-4CA0-B4D1-828C338E788C}" srcOrd="1" destOrd="0" presId="urn:microsoft.com/office/officeart/2005/8/layout/vList2"/>
    <dgm:cxn modelId="{4E9F9859-9787-4BC8-9DAF-651C3CF6B863}" type="presParOf" srcId="{25708154-4D0B-42D5-A994-28ABBBF32380}" destId="{E1522291-1FA6-415A-A35B-3C2C4382CD5B}" srcOrd="2" destOrd="0" presId="urn:microsoft.com/office/officeart/2005/8/layout/vList2"/>
    <dgm:cxn modelId="{ACABA2E0-AF76-4EEC-BB68-E3D6A9060946}" type="presParOf" srcId="{25708154-4D0B-42D5-A994-28ABBBF32380}" destId="{9B87B56B-12F8-4091-BFB0-F8E1C58F336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1DF274F-60EA-4846-9917-5647FE55D37E}"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2C4B466-B536-44D6-8050-FF79A4E95E89}">
      <dgm:prSet phldrT="[Text]"/>
      <dgm:spPr/>
      <dgm:t>
        <a:bodyPr/>
        <a:lstStyle/>
        <a:p>
          <a:r>
            <a:rPr lang="en-US" dirty="0" smtClean="0"/>
            <a:t>G-sec-&gt;DFI</a:t>
          </a:r>
          <a:endParaRPr lang="en-US" dirty="0"/>
        </a:p>
      </dgm:t>
    </dgm:pt>
    <dgm:pt modelId="{A3AEB452-09DB-4AB4-891F-1D8028A02064}" type="parTrans" cxnId="{D6D77B82-5D32-4AAA-8AB4-A4A6A51DE6DA}">
      <dgm:prSet/>
      <dgm:spPr/>
      <dgm:t>
        <a:bodyPr/>
        <a:lstStyle/>
        <a:p>
          <a:endParaRPr lang="en-US"/>
        </a:p>
      </dgm:t>
    </dgm:pt>
    <dgm:pt modelId="{35EF83CB-F3F1-46F9-A2B9-30DF51B999FF}" type="sibTrans" cxnId="{D6D77B82-5D32-4AAA-8AB4-A4A6A51DE6DA}">
      <dgm:prSet/>
      <dgm:spPr/>
      <dgm:t>
        <a:bodyPr/>
        <a:lstStyle/>
        <a:p>
          <a:endParaRPr lang="en-US"/>
        </a:p>
      </dgm:t>
    </dgm:pt>
    <dgm:pt modelId="{E62388DB-81BF-4E1C-9E15-BE40654A5B75}">
      <dgm:prSet phldrT="[Text]"/>
      <dgm:spPr/>
      <dgm:t>
        <a:bodyPr/>
        <a:lstStyle/>
        <a:p>
          <a:r>
            <a:rPr lang="en-US" dirty="0" smtClean="0"/>
            <a:t>Eligible under SLR</a:t>
          </a:r>
          <a:endParaRPr lang="en-US" dirty="0"/>
        </a:p>
      </dgm:t>
    </dgm:pt>
    <dgm:pt modelId="{A17D30D7-C877-4BA6-AA93-23A6CF329427}" type="parTrans" cxnId="{28765EB8-02EA-48B0-BE7A-0A922A7D01F6}">
      <dgm:prSet/>
      <dgm:spPr/>
      <dgm:t>
        <a:bodyPr/>
        <a:lstStyle/>
        <a:p>
          <a:endParaRPr lang="en-US"/>
        </a:p>
      </dgm:t>
    </dgm:pt>
    <dgm:pt modelId="{49022D01-323F-47C8-8F21-5873EB44614D}" type="sibTrans" cxnId="{28765EB8-02EA-48B0-BE7A-0A922A7D01F6}">
      <dgm:prSet/>
      <dgm:spPr/>
      <dgm:t>
        <a:bodyPr/>
        <a:lstStyle/>
        <a:p>
          <a:endParaRPr lang="en-US"/>
        </a:p>
      </dgm:t>
    </dgm:pt>
    <dgm:pt modelId="{26D1FBD9-9EAC-4821-8659-D7021B9902A1}">
      <dgm:prSet phldrT="[Text]"/>
      <dgm:spPr/>
      <dgm:t>
        <a:bodyPr/>
        <a:lstStyle/>
        <a:p>
          <a:r>
            <a:rPr lang="en-US" dirty="0" smtClean="0"/>
            <a:t>High SLR [40%]</a:t>
          </a:r>
          <a:endParaRPr lang="en-US" dirty="0"/>
        </a:p>
      </dgm:t>
    </dgm:pt>
    <dgm:pt modelId="{1E59BB20-5FEC-4C9C-8E67-4F482E2F6213}" type="parTrans" cxnId="{08103544-834D-4813-97B9-52B0AA50F081}">
      <dgm:prSet/>
      <dgm:spPr/>
      <dgm:t>
        <a:bodyPr/>
        <a:lstStyle/>
        <a:p>
          <a:endParaRPr lang="en-US"/>
        </a:p>
      </dgm:t>
    </dgm:pt>
    <dgm:pt modelId="{E746B3C4-5EE7-419A-9E92-DB421A189F13}" type="sibTrans" cxnId="{08103544-834D-4813-97B9-52B0AA50F081}">
      <dgm:prSet/>
      <dgm:spPr/>
      <dgm:t>
        <a:bodyPr/>
        <a:lstStyle/>
        <a:p>
          <a:endParaRPr lang="en-US"/>
        </a:p>
      </dgm:t>
    </dgm:pt>
    <dgm:pt modelId="{B943F1A2-DF35-483D-916D-CE01251CC7C3}">
      <dgm:prSet phldrT="[Text]"/>
      <dgm:spPr/>
      <dgm:t>
        <a:bodyPr/>
        <a:lstStyle/>
        <a:p>
          <a:r>
            <a:rPr lang="en-US" dirty="0" smtClean="0"/>
            <a:t>DFI issue bonds</a:t>
          </a:r>
          <a:endParaRPr lang="en-US" dirty="0"/>
        </a:p>
      </dgm:t>
    </dgm:pt>
    <dgm:pt modelId="{41BA6CBB-2BAD-434F-BAC9-32D43A7B29A6}" type="parTrans" cxnId="{8148C12F-3F9A-4912-AF2A-52AF52BE6CA9}">
      <dgm:prSet/>
      <dgm:spPr/>
      <dgm:t>
        <a:bodyPr/>
        <a:lstStyle/>
        <a:p>
          <a:endParaRPr lang="en-US"/>
        </a:p>
      </dgm:t>
    </dgm:pt>
    <dgm:pt modelId="{B9411552-A51C-49A3-849A-9D818C1E0498}" type="sibTrans" cxnId="{8148C12F-3F9A-4912-AF2A-52AF52BE6CA9}">
      <dgm:prSet/>
      <dgm:spPr/>
      <dgm:t>
        <a:bodyPr/>
        <a:lstStyle/>
        <a:p>
          <a:endParaRPr lang="en-US"/>
        </a:p>
      </dgm:t>
    </dgm:pt>
    <dgm:pt modelId="{13C5A2ED-3B99-41AF-AE4F-478E3C9908F4}">
      <dgm:prSet phldrT="[Text]"/>
      <dgm:spPr/>
      <dgm:t>
        <a:bodyPr/>
        <a:lstStyle/>
        <a:p>
          <a:r>
            <a:rPr lang="en-US" dirty="0" smtClean="0"/>
            <a:t>How will DFI arrange money?</a:t>
          </a:r>
          <a:endParaRPr lang="en-US" dirty="0"/>
        </a:p>
      </dgm:t>
    </dgm:pt>
    <dgm:pt modelId="{21E776DC-1403-4EBE-A75F-AF0343750CE4}" type="parTrans" cxnId="{A7C3DCC0-233C-4220-88DA-A4E3F17C5164}">
      <dgm:prSet/>
      <dgm:spPr/>
      <dgm:t>
        <a:bodyPr/>
        <a:lstStyle/>
        <a:p>
          <a:endParaRPr lang="en-US"/>
        </a:p>
      </dgm:t>
    </dgm:pt>
    <dgm:pt modelId="{2C4A6D63-C9F9-4BCC-BA1C-74CE4950D933}" type="sibTrans" cxnId="{A7C3DCC0-233C-4220-88DA-A4E3F17C5164}">
      <dgm:prSet/>
      <dgm:spPr/>
      <dgm:t>
        <a:bodyPr/>
        <a:lstStyle/>
        <a:p>
          <a:endParaRPr lang="en-US"/>
        </a:p>
      </dgm:t>
    </dgm:pt>
    <dgm:pt modelId="{5DE732C4-612C-4B7A-86C8-13DE396F791B}" type="pres">
      <dgm:prSet presAssocID="{C1DF274F-60EA-4846-9917-5647FE55D37E}" presName="Name0" presStyleCnt="0">
        <dgm:presLayoutVars>
          <dgm:dir/>
          <dgm:resizeHandles val="exact"/>
        </dgm:presLayoutVars>
      </dgm:prSet>
      <dgm:spPr/>
      <dgm:t>
        <a:bodyPr/>
        <a:lstStyle/>
        <a:p>
          <a:endParaRPr lang="en-US"/>
        </a:p>
      </dgm:t>
    </dgm:pt>
    <dgm:pt modelId="{128519A8-1D08-454D-8973-0354E96038B2}" type="pres">
      <dgm:prSet presAssocID="{13C5A2ED-3B99-41AF-AE4F-478E3C9908F4}" presName="node" presStyleLbl="node1" presStyleIdx="0" presStyleCnt="3" custScaleX="113211" custScaleY="155023">
        <dgm:presLayoutVars>
          <dgm:bulletEnabled val="1"/>
        </dgm:presLayoutVars>
      </dgm:prSet>
      <dgm:spPr/>
      <dgm:t>
        <a:bodyPr/>
        <a:lstStyle/>
        <a:p>
          <a:endParaRPr lang="en-US"/>
        </a:p>
      </dgm:t>
    </dgm:pt>
    <dgm:pt modelId="{B8F4D229-C824-4A84-8D79-5F9DB829B866}" type="pres">
      <dgm:prSet presAssocID="{2C4A6D63-C9F9-4BCC-BA1C-74CE4950D933}" presName="sibTrans" presStyleLbl="sibTrans2D1" presStyleIdx="0" presStyleCnt="3"/>
      <dgm:spPr/>
      <dgm:t>
        <a:bodyPr/>
        <a:lstStyle/>
        <a:p>
          <a:endParaRPr lang="en-US"/>
        </a:p>
      </dgm:t>
    </dgm:pt>
    <dgm:pt modelId="{6674A516-3D0F-4AB1-A451-C277DF1FF313}" type="pres">
      <dgm:prSet presAssocID="{2C4A6D63-C9F9-4BCC-BA1C-74CE4950D933}" presName="connectorText" presStyleLbl="sibTrans2D1" presStyleIdx="0" presStyleCnt="3"/>
      <dgm:spPr/>
      <dgm:t>
        <a:bodyPr/>
        <a:lstStyle/>
        <a:p>
          <a:endParaRPr lang="en-US"/>
        </a:p>
      </dgm:t>
    </dgm:pt>
    <dgm:pt modelId="{FFD4839E-9D16-4E78-9790-0919341B286F}" type="pres">
      <dgm:prSet presAssocID="{E62388DB-81BF-4E1C-9E15-BE40654A5B75}" presName="node" presStyleLbl="node1" presStyleIdx="1" presStyleCnt="3">
        <dgm:presLayoutVars>
          <dgm:bulletEnabled val="1"/>
        </dgm:presLayoutVars>
      </dgm:prSet>
      <dgm:spPr/>
      <dgm:t>
        <a:bodyPr/>
        <a:lstStyle/>
        <a:p>
          <a:endParaRPr lang="en-US"/>
        </a:p>
      </dgm:t>
    </dgm:pt>
    <dgm:pt modelId="{C3770490-189D-4189-A592-16939A1CA129}" type="pres">
      <dgm:prSet presAssocID="{49022D01-323F-47C8-8F21-5873EB44614D}" presName="sibTrans" presStyleLbl="sibTrans2D1" presStyleIdx="1" presStyleCnt="3"/>
      <dgm:spPr/>
      <dgm:t>
        <a:bodyPr/>
        <a:lstStyle/>
        <a:p>
          <a:endParaRPr lang="en-US"/>
        </a:p>
      </dgm:t>
    </dgm:pt>
    <dgm:pt modelId="{D34B8690-A7F4-4D0D-BA7D-076E5AD0E52B}" type="pres">
      <dgm:prSet presAssocID="{49022D01-323F-47C8-8F21-5873EB44614D}" presName="connectorText" presStyleLbl="sibTrans2D1" presStyleIdx="1" presStyleCnt="3"/>
      <dgm:spPr/>
      <dgm:t>
        <a:bodyPr/>
        <a:lstStyle/>
        <a:p>
          <a:endParaRPr lang="en-US"/>
        </a:p>
      </dgm:t>
    </dgm:pt>
    <dgm:pt modelId="{6D5739F3-2628-4A7A-A5DB-3CC7A546AE03}" type="pres">
      <dgm:prSet presAssocID="{26D1FBD9-9EAC-4821-8659-D7021B9902A1}" presName="node" presStyleLbl="node1" presStyleIdx="2" presStyleCnt="3">
        <dgm:presLayoutVars>
          <dgm:bulletEnabled val="1"/>
        </dgm:presLayoutVars>
      </dgm:prSet>
      <dgm:spPr/>
      <dgm:t>
        <a:bodyPr/>
        <a:lstStyle/>
        <a:p>
          <a:endParaRPr lang="en-US"/>
        </a:p>
      </dgm:t>
    </dgm:pt>
    <dgm:pt modelId="{B13C7004-85BD-4EE1-B0E4-165C8A93E966}" type="pres">
      <dgm:prSet presAssocID="{E746B3C4-5EE7-419A-9E92-DB421A189F13}" presName="sibTrans" presStyleLbl="sibTrans2D1" presStyleIdx="2" presStyleCnt="3"/>
      <dgm:spPr/>
      <dgm:t>
        <a:bodyPr/>
        <a:lstStyle/>
        <a:p>
          <a:endParaRPr lang="en-US"/>
        </a:p>
      </dgm:t>
    </dgm:pt>
    <dgm:pt modelId="{5CC5F443-CDE4-4597-90FE-574B9042764F}" type="pres">
      <dgm:prSet presAssocID="{E746B3C4-5EE7-419A-9E92-DB421A189F13}" presName="connectorText" presStyleLbl="sibTrans2D1" presStyleIdx="2" presStyleCnt="3"/>
      <dgm:spPr/>
      <dgm:t>
        <a:bodyPr/>
        <a:lstStyle/>
        <a:p>
          <a:endParaRPr lang="en-US"/>
        </a:p>
      </dgm:t>
    </dgm:pt>
  </dgm:ptLst>
  <dgm:cxnLst>
    <dgm:cxn modelId="{54394542-9512-47E9-A6D9-A7D804497441}" type="presOf" srcId="{49022D01-323F-47C8-8F21-5873EB44614D}" destId="{C3770490-189D-4189-A592-16939A1CA129}" srcOrd="0" destOrd="0" presId="urn:microsoft.com/office/officeart/2005/8/layout/cycle7"/>
    <dgm:cxn modelId="{041B4ACB-7B5D-4EB1-89B0-BECE19C89488}" type="presOf" srcId="{E746B3C4-5EE7-419A-9E92-DB421A189F13}" destId="{B13C7004-85BD-4EE1-B0E4-165C8A93E966}" srcOrd="0" destOrd="0" presId="urn:microsoft.com/office/officeart/2005/8/layout/cycle7"/>
    <dgm:cxn modelId="{08103544-834D-4813-97B9-52B0AA50F081}" srcId="{C1DF274F-60EA-4846-9917-5647FE55D37E}" destId="{26D1FBD9-9EAC-4821-8659-D7021B9902A1}" srcOrd="2" destOrd="0" parTransId="{1E59BB20-5FEC-4C9C-8E67-4F482E2F6213}" sibTransId="{E746B3C4-5EE7-419A-9E92-DB421A189F13}"/>
    <dgm:cxn modelId="{3D73E0E0-F2D1-4807-BE47-273FBC0AC297}" type="presOf" srcId="{2C4A6D63-C9F9-4BCC-BA1C-74CE4950D933}" destId="{6674A516-3D0F-4AB1-A451-C277DF1FF313}" srcOrd="1" destOrd="0" presId="urn:microsoft.com/office/officeart/2005/8/layout/cycle7"/>
    <dgm:cxn modelId="{BBEDE369-39B0-457A-996A-B21271C5ED47}" type="presOf" srcId="{E62388DB-81BF-4E1C-9E15-BE40654A5B75}" destId="{FFD4839E-9D16-4E78-9790-0919341B286F}" srcOrd="0" destOrd="0" presId="urn:microsoft.com/office/officeart/2005/8/layout/cycle7"/>
    <dgm:cxn modelId="{20DA8807-723A-4E7C-9389-6F8C13B8269A}" type="presOf" srcId="{2C4A6D63-C9F9-4BCC-BA1C-74CE4950D933}" destId="{B8F4D229-C824-4A84-8D79-5F9DB829B866}" srcOrd="0" destOrd="0" presId="urn:microsoft.com/office/officeart/2005/8/layout/cycle7"/>
    <dgm:cxn modelId="{637B47EF-8E5A-4625-9067-051DBD199A4A}" type="presOf" srcId="{49022D01-323F-47C8-8F21-5873EB44614D}" destId="{D34B8690-A7F4-4D0D-BA7D-076E5AD0E52B}" srcOrd="1" destOrd="0" presId="urn:microsoft.com/office/officeart/2005/8/layout/cycle7"/>
    <dgm:cxn modelId="{190BF941-9ABB-4872-996D-138E4750E4AC}" type="presOf" srcId="{E746B3C4-5EE7-419A-9E92-DB421A189F13}" destId="{5CC5F443-CDE4-4597-90FE-574B9042764F}" srcOrd="1" destOrd="0" presId="urn:microsoft.com/office/officeart/2005/8/layout/cycle7"/>
    <dgm:cxn modelId="{A7C3DCC0-233C-4220-88DA-A4E3F17C5164}" srcId="{C1DF274F-60EA-4846-9917-5647FE55D37E}" destId="{13C5A2ED-3B99-41AF-AE4F-478E3C9908F4}" srcOrd="0" destOrd="0" parTransId="{21E776DC-1403-4EBE-A75F-AF0343750CE4}" sibTransId="{2C4A6D63-C9F9-4BCC-BA1C-74CE4950D933}"/>
    <dgm:cxn modelId="{A7B757EE-3E97-498D-A697-BFD1B56271D4}" type="presOf" srcId="{B943F1A2-DF35-483D-916D-CE01251CC7C3}" destId="{128519A8-1D08-454D-8973-0354E96038B2}" srcOrd="0" destOrd="2" presId="urn:microsoft.com/office/officeart/2005/8/layout/cycle7"/>
    <dgm:cxn modelId="{28765EB8-02EA-48B0-BE7A-0A922A7D01F6}" srcId="{C1DF274F-60EA-4846-9917-5647FE55D37E}" destId="{E62388DB-81BF-4E1C-9E15-BE40654A5B75}" srcOrd="1" destOrd="0" parTransId="{A17D30D7-C877-4BA6-AA93-23A6CF329427}" sibTransId="{49022D01-323F-47C8-8F21-5873EB44614D}"/>
    <dgm:cxn modelId="{D6D77B82-5D32-4AAA-8AB4-A4A6A51DE6DA}" srcId="{13C5A2ED-3B99-41AF-AE4F-478E3C9908F4}" destId="{52C4B466-B536-44D6-8050-FF79A4E95E89}" srcOrd="0" destOrd="0" parTransId="{A3AEB452-09DB-4AB4-891F-1D8028A02064}" sibTransId="{35EF83CB-F3F1-46F9-A2B9-30DF51B999FF}"/>
    <dgm:cxn modelId="{D84E668C-8DAB-4EF8-875D-FF8D08FEDB8C}" type="presOf" srcId="{C1DF274F-60EA-4846-9917-5647FE55D37E}" destId="{5DE732C4-612C-4B7A-86C8-13DE396F791B}" srcOrd="0" destOrd="0" presId="urn:microsoft.com/office/officeart/2005/8/layout/cycle7"/>
    <dgm:cxn modelId="{EDBBF36F-2A93-4237-89CF-0D7ABFDAC6A7}" type="presOf" srcId="{13C5A2ED-3B99-41AF-AE4F-478E3C9908F4}" destId="{128519A8-1D08-454D-8973-0354E96038B2}" srcOrd="0" destOrd="0" presId="urn:microsoft.com/office/officeart/2005/8/layout/cycle7"/>
    <dgm:cxn modelId="{30FFACA9-C328-4F33-845C-DE22AE653D9F}" type="presOf" srcId="{26D1FBD9-9EAC-4821-8659-D7021B9902A1}" destId="{6D5739F3-2628-4A7A-A5DB-3CC7A546AE03}" srcOrd="0" destOrd="0" presId="urn:microsoft.com/office/officeart/2005/8/layout/cycle7"/>
    <dgm:cxn modelId="{8148C12F-3F9A-4912-AF2A-52AF52BE6CA9}" srcId="{13C5A2ED-3B99-41AF-AE4F-478E3C9908F4}" destId="{B943F1A2-DF35-483D-916D-CE01251CC7C3}" srcOrd="1" destOrd="0" parTransId="{41BA6CBB-2BAD-434F-BAC9-32D43A7B29A6}" sibTransId="{B9411552-A51C-49A3-849A-9D818C1E0498}"/>
    <dgm:cxn modelId="{8B6D286E-8A3D-4114-98DF-A5F2C7F79FD1}" type="presOf" srcId="{52C4B466-B536-44D6-8050-FF79A4E95E89}" destId="{128519A8-1D08-454D-8973-0354E96038B2}" srcOrd="0" destOrd="1" presId="urn:microsoft.com/office/officeart/2005/8/layout/cycle7"/>
    <dgm:cxn modelId="{569F81B5-F4EC-4D0E-A193-9C8103C9CC3C}" type="presParOf" srcId="{5DE732C4-612C-4B7A-86C8-13DE396F791B}" destId="{128519A8-1D08-454D-8973-0354E96038B2}" srcOrd="0" destOrd="0" presId="urn:microsoft.com/office/officeart/2005/8/layout/cycle7"/>
    <dgm:cxn modelId="{2CA20341-4298-4BBE-8553-6F397D6837D8}" type="presParOf" srcId="{5DE732C4-612C-4B7A-86C8-13DE396F791B}" destId="{B8F4D229-C824-4A84-8D79-5F9DB829B866}" srcOrd="1" destOrd="0" presId="urn:microsoft.com/office/officeart/2005/8/layout/cycle7"/>
    <dgm:cxn modelId="{092A3F46-828A-4BED-A58F-D8B6F55E1274}" type="presParOf" srcId="{B8F4D229-C824-4A84-8D79-5F9DB829B866}" destId="{6674A516-3D0F-4AB1-A451-C277DF1FF313}" srcOrd="0" destOrd="0" presId="urn:microsoft.com/office/officeart/2005/8/layout/cycle7"/>
    <dgm:cxn modelId="{36DFB7BD-7C9E-4276-B7A9-7148B4DBBAEA}" type="presParOf" srcId="{5DE732C4-612C-4B7A-86C8-13DE396F791B}" destId="{FFD4839E-9D16-4E78-9790-0919341B286F}" srcOrd="2" destOrd="0" presId="urn:microsoft.com/office/officeart/2005/8/layout/cycle7"/>
    <dgm:cxn modelId="{B0A81638-650F-4BB3-940D-C35D695AA168}" type="presParOf" srcId="{5DE732C4-612C-4B7A-86C8-13DE396F791B}" destId="{C3770490-189D-4189-A592-16939A1CA129}" srcOrd="3" destOrd="0" presId="urn:microsoft.com/office/officeart/2005/8/layout/cycle7"/>
    <dgm:cxn modelId="{E94C020D-50E2-49C7-9A86-B33A33E70975}" type="presParOf" srcId="{C3770490-189D-4189-A592-16939A1CA129}" destId="{D34B8690-A7F4-4D0D-BA7D-076E5AD0E52B}" srcOrd="0" destOrd="0" presId="urn:microsoft.com/office/officeart/2005/8/layout/cycle7"/>
    <dgm:cxn modelId="{EF8EC173-B39A-44AB-83BF-CF77C16B0CB1}" type="presParOf" srcId="{5DE732C4-612C-4B7A-86C8-13DE396F791B}" destId="{6D5739F3-2628-4A7A-A5DB-3CC7A546AE03}" srcOrd="4" destOrd="0" presId="urn:microsoft.com/office/officeart/2005/8/layout/cycle7"/>
    <dgm:cxn modelId="{2E91C1C7-F188-48B0-995D-64764ABAE9DC}" type="presParOf" srcId="{5DE732C4-612C-4B7A-86C8-13DE396F791B}" destId="{B13C7004-85BD-4EE1-B0E4-165C8A93E966}" srcOrd="5" destOrd="0" presId="urn:microsoft.com/office/officeart/2005/8/layout/cycle7"/>
    <dgm:cxn modelId="{CC61F9A9-6634-4EA4-9BF8-660F0CA82334}" type="presParOf" srcId="{B13C7004-85BD-4EE1-B0E4-165C8A93E966}" destId="{5CC5F443-CDE4-4597-90FE-574B9042764F}"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F202EAC-298D-4315-BA6A-950434289175}"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A94F0CED-91D3-444C-82FD-E14CB81BA148}">
      <dgm:prSet phldrT="[Text]"/>
      <dgm:spPr/>
      <dgm:t>
        <a:bodyPr/>
        <a:lstStyle/>
        <a:p>
          <a:r>
            <a:rPr lang="en-US" dirty="0" smtClean="0"/>
            <a:t>1) EXIM: 1 / Jan / 1982</a:t>
          </a:r>
          <a:endParaRPr lang="en-US" dirty="0"/>
        </a:p>
      </dgm:t>
    </dgm:pt>
    <dgm:pt modelId="{A1B3F4C6-2014-4119-A785-67396E71A6F1}" type="parTrans" cxnId="{0C1E72BC-15D3-407B-AA74-BA6602FA4014}">
      <dgm:prSet/>
      <dgm:spPr/>
      <dgm:t>
        <a:bodyPr/>
        <a:lstStyle/>
        <a:p>
          <a:endParaRPr lang="en-US"/>
        </a:p>
      </dgm:t>
    </dgm:pt>
    <dgm:pt modelId="{35EFBD7C-FF88-4744-AEEF-24D3AB987042}" type="sibTrans" cxnId="{0C1E72BC-15D3-407B-AA74-BA6602FA4014}">
      <dgm:prSet/>
      <dgm:spPr/>
      <dgm:t>
        <a:bodyPr/>
        <a:lstStyle/>
        <a:p>
          <a:endParaRPr lang="en-US"/>
        </a:p>
      </dgm:t>
    </dgm:pt>
    <dgm:pt modelId="{78EFBC56-E801-427F-990B-8530DC6F61AF}">
      <dgm:prSet phldrT="[Text]"/>
      <dgm:spPr/>
      <dgm:t>
        <a:bodyPr/>
        <a:lstStyle/>
        <a:p>
          <a:r>
            <a:rPr lang="en-US" dirty="0" smtClean="0"/>
            <a:t>Export-Import Bank of India</a:t>
          </a:r>
          <a:endParaRPr lang="en-US" dirty="0"/>
        </a:p>
      </dgm:t>
    </dgm:pt>
    <dgm:pt modelId="{95F17E11-AD93-4FD2-AD15-1E6632AFEE68}" type="parTrans" cxnId="{7DC31AEF-0974-4D87-A60F-78E1293808E7}">
      <dgm:prSet/>
      <dgm:spPr/>
      <dgm:t>
        <a:bodyPr/>
        <a:lstStyle/>
        <a:p>
          <a:endParaRPr lang="en-US"/>
        </a:p>
      </dgm:t>
    </dgm:pt>
    <dgm:pt modelId="{34906F60-DA62-4379-83F1-ABC3994E12A6}" type="sibTrans" cxnId="{7DC31AEF-0974-4D87-A60F-78E1293808E7}">
      <dgm:prSet/>
      <dgm:spPr/>
      <dgm:t>
        <a:bodyPr/>
        <a:lstStyle/>
        <a:p>
          <a:endParaRPr lang="en-US"/>
        </a:p>
      </dgm:t>
    </dgm:pt>
    <dgm:pt modelId="{FBE4426B-FD70-44F8-A9ED-AEC144463877}">
      <dgm:prSet phldrT="[Text]"/>
      <dgm:spPr/>
      <dgm:t>
        <a:bodyPr/>
        <a:lstStyle/>
        <a:p>
          <a:r>
            <a:rPr lang="en-US" dirty="0" smtClean="0"/>
            <a:t>2) NABARD: 12 / July / 1982</a:t>
          </a:r>
          <a:endParaRPr lang="en-US" dirty="0"/>
        </a:p>
      </dgm:t>
    </dgm:pt>
    <dgm:pt modelId="{C9BFFB17-162D-47E6-84DF-57DCEFBF0990}" type="parTrans" cxnId="{5E74B3AE-CF08-4BDE-8039-45B7E50CFF8E}">
      <dgm:prSet/>
      <dgm:spPr/>
      <dgm:t>
        <a:bodyPr/>
        <a:lstStyle/>
        <a:p>
          <a:endParaRPr lang="en-US"/>
        </a:p>
      </dgm:t>
    </dgm:pt>
    <dgm:pt modelId="{389FD91E-E83A-4CA6-A87F-47FE2E603177}" type="sibTrans" cxnId="{5E74B3AE-CF08-4BDE-8039-45B7E50CFF8E}">
      <dgm:prSet/>
      <dgm:spPr/>
      <dgm:t>
        <a:bodyPr/>
        <a:lstStyle/>
        <a:p>
          <a:endParaRPr lang="en-US"/>
        </a:p>
      </dgm:t>
    </dgm:pt>
    <dgm:pt modelId="{08A1DC02-B8EC-40E1-8F62-E26A159965D6}">
      <dgm:prSet phldrT="[Text]"/>
      <dgm:spPr/>
      <dgm:t>
        <a:bodyPr/>
        <a:lstStyle/>
        <a:p>
          <a:r>
            <a:rPr lang="en-US" dirty="0" smtClean="0">
              <a:solidFill>
                <a:srgbClr val="FFC000"/>
              </a:solidFill>
            </a:rPr>
            <a:t>National Bank for Agriculture and Rural Development</a:t>
          </a:r>
          <a:endParaRPr lang="en-US" dirty="0">
            <a:solidFill>
              <a:srgbClr val="FFC000"/>
            </a:solidFill>
          </a:endParaRPr>
        </a:p>
      </dgm:t>
    </dgm:pt>
    <dgm:pt modelId="{372792AF-6571-49BB-98F2-8D25EB6A489D}" type="parTrans" cxnId="{ACF59E96-ED55-40BC-97B3-170D32C948F7}">
      <dgm:prSet/>
      <dgm:spPr/>
      <dgm:t>
        <a:bodyPr/>
        <a:lstStyle/>
        <a:p>
          <a:endParaRPr lang="en-US"/>
        </a:p>
      </dgm:t>
    </dgm:pt>
    <dgm:pt modelId="{372AD656-20F8-4DAA-98A4-D955828C4986}" type="sibTrans" cxnId="{ACF59E96-ED55-40BC-97B3-170D32C948F7}">
      <dgm:prSet/>
      <dgm:spPr/>
      <dgm:t>
        <a:bodyPr/>
        <a:lstStyle/>
        <a:p>
          <a:endParaRPr lang="en-US"/>
        </a:p>
      </dgm:t>
    </dgm:pt>
    <dgm:pt modelId="{451A9A90-8D8A-4F9C-9B1C-D677E1E159A4}">
      <dgm:prSet/>
      <dgm:spPr/>
      <dgm:t>
        <a:bodyPr/>
        <a:lstStyle/>
        <a:p>
          <a:r>
            <a:rPr lang="en-US" dirty="0" smtClean="0"/>
            <a:t>loan/credit/finance to exporters and importers.</a:t>
          </a:r>
          <a:endParaRPr lang="en-US" dirty="0"/>
        </a:p>
      </dgm:t>
    </dgm:pt>
    <dgm:pt modelId="{45E2A5AA-ACB0-4F08-84A3-F2D303F36C5A}" type="parTrans" cxnId="{22E4DE16-80BC-4243-B902-B76B2AD63CCB}">
      <dgm:prSet/>
      <dgm:spPr/>
      <dgm:t>
        <a:bodyPr/>
        <a:lstStyle/>
        <a:p>
          <a:endParaRPr lang="en-US"/>
        </a:p>
      </dgm:t>
    </dgm:pt>
    <dgm:pt modelId="{E0BD8426-9819-4792-A4CD-E006A80C0A1D}" type="sibTrans" cxnId="{22E4DE16-80BC-4243-B902-B76B2AD63CCB}">
      <dgm:prSet/>
      <dgm:spPr/>
      <dgm:t>
        <a:bodyPr/>
        <a:lstStyle/>
        <a:p>
          <a:endParaRPr lang="en-US"/>
        </a:p>
      </dgm:t>
    </dgm:pt>
    <dgm:pt modelId="{09D8794E-1E60-4D65-A672-C8BBF1FC2E30}">
      <dgm:prSet/>
      <dgm:spPr/>
      <dgm:t>
        <a:bodyPr/>
        <a:lstStyle/>
        <a:p>
          <a:r>
            <a:rPr lang="en-US" dirty="0" smtClean="0"/>
            <a:t>promotes cross border trade and investment</a:t>
          </a:r>
          <a:endParaRPr lang="en-US" dirty="0"/>
        </a:p>
      </dgm:t>
    </dgm:pt>
    <dgm:pt modelId="{E180118F-B2BC-4186-B86B-682C52D64040}" type="parTrans" cxnId="{F2682A47-F42D-4619-9516-A6DEB2854962}">
      <dgm:prSet/>
      <dgm:spPr/>
      <dgm:t>
        <a:bodyPr/>
        <a:lstStyle/>
        <a:p>
          <a:endParaRPr lang="en-US"/>
        </a:p>
      </dgm:t>
    </dgm:pt>
    <dgm:pt modelId="{C616368D-94A0-45F6-806C-E81F949A7879}" type="sibTrans" cxnId="{F2682A47-F42D-4619-9516-A6DEB2854962}">
      <dgm:prSet/>
      <dgm:spPr/>
      <dgm:t>
        <a:bodyPr/>
        <a:lstStyle/>
        <a:p>
          <a:endParaRPr lang="en-US"/>
        </a:p>
      </dgm:t>
    </dgm:pt>
    <dgm:pt modelId="{5D71E04F-7401-482B-A9C6-E083DC353ED5}">
      <dgm:prSet/>
      <dgm:spPr/>
      <dgm:t>
        <a:bodyPr/>
        <a:lstStyle/>
        <a:p>
          <a:r>
            <a:rPr lang="en-US" dirty="0" smtClean="0">
              <a:solidFill>
                <a:srgbClr val="FFC000"/>
              </a:solidFill>
            </a:rPr>
            <a:t>Boss: Government of India (100%)</a:t>
          </a:r>
          <a:endParaRPr lang="en-US" dirty="0">
            <a:solidFill>
              <a:srgbClr val="FFC000"/>
            </a:solidFill>
          </a:endParaRPr>
        </a:p>
      </dgm:t>
    </dgm:pt>
    <dgm:pt modelId="{BA8729AA-E99E-49BF-8239-4126FBB1C18B}" type="parTrans" cxnId="{1EC78053-FD26-485C-9D15-EE8E1B906BA4}">
      <dgm:prSet/>
      <dgm:spPr/>
      <dgm:t>
        <a:bodyPr/>
        <a:lstStyle/>
        <a:p>
          <a:endParaRPr lang="en-US"/>
        </a:p>
      </dgm:t>
    </dgm:pt>
    <dgm:pt modelId="{3CA0E272-A079-4284-9EFA-07FF057B477A}" type="sibTrans" cxnId="{1EC78053-FD26-485C-9D15-EE8E1B906BA4}">
      <dgm:prSet/>
      <dgm:spPr/>
      <dgm:t>
        <a:bodyPr/>
        <a:lstStyle/>
        <a:p>
          <a:endParaRPr lang="en-US"/>
        </a:p>
      </dgm:t>
    </dgm:pt>
    <dgm:pt modelId="{812FF2D1-CEC3-4E95-99E1-01A2D4B75FB4}">
      <dgm:prSet/>
      <dgm:spPr/>
      <dgm:t>
        <a:bodyPr/>
        <a:lstStyle/>
        <a:p>
          <a:r>
            <a:rPr lang="en-US" dirty="0" smtClean="0">
              <a:solidFill>
                <a:srgbClr val="FFC000"/>
              </a:solidFill>
            </a:rPr>
            <a:t>BOSS: </a:t>
          </a:r>
          <a:r>
            <a:rPr lang="en-US" dirty="0" err="1" smtClean="0">
              <a:solidFill>
                <a:srgbClr val="FFC000"/>
              </a:solidFill>
            </a:rPr>
            <a:t>GoI</a:t>
          </a:r>
          <a:r>
            <a:rPr lang="en-US" dirty="0" smtClean="0">
              <a:solidFill>
                <a:srgbClr val="FFC000"/>
              </a:solidFill>
            </a:rPr>
            <a:t> (99.3%) + RBI (0.7%)</a:t>
          </a:r>
          <a:endParaRPr lang="en-US" dirty="0">
            <a:solidFill>
              <a:srgbClr val="FFC000"/>
            </a:solidFill>
          </a:endParaRPr>
        </a:p>
      </dgm:t>
    </dgm:pt>
    <dgm:pt modelId="{85075BFE-2ED1-4107-8896-8D278750A54E}" type="parTrans" cxnId="{5247DE3C-88AA-4A21-8CBD-C23B925B02EB}">
      <dgm:prSet/>
      <dgm:spPr/>
      <dgm:t>
        <a:bodyPr/>
        <a:lstStyle/>
        <a:p>
          <a:endParaRPr lang="en-US"/>
        </a:p>
      </dgm:t>
    </dgm:pt>
    <dgm:pt modelId="{18625505-1739-4E99-8DA1-D9296921F65B}" type="sibTrans" cxnId="{5247DE3C-88AA-4A21-8CBD-C23B925B02EB}">
      <dgm:prSet/>
      <dgm:spPr/>
      <dgm:t>
        <a:bodyPr/>
        <a:lstStyle/>
        <a:p>
          <a:endParaRPr lang="en-US"/>
        </a:p>
      </dgm:t>
    </dgm:pt>
    <dgm:pt modelId="{632A83ED-A4CD-42F3-9555-21B475D85C12}">
      <dgm:prSet/>
      <dgm:spPr/>
      <dgm:t>
        <a:bodyPr/>
        <a:lstStyle/>
        <a:p>
          <a:r>
            <a:rPr lang="en-US" dirty="0" smtClean="0"/>
            <a:t>Rural infra. Development fund (RIFD) if PSL not met (</a:t>
          </a:r>
          <a:r>
            <a:rPr lang="en-US" dirty="0" smtClean="0">
              <a:hlinkClick xmlns:r="http://schemas.openxmlformats.org/officeDocument/2006/relationships" r:id="rId1"/>
            </a:rPr>
            <a:t>Lecture link</a:t>
          </a:r>
          <a:r>
            <a:rPr lang="en-US" dirty="0" smtClean="0"/>
            <a:t>) Indirect </a:t>
          </a:r>
          <a:r>
            <a:rPr lang="en-US" dirty="0" smtClean="0">
              <a:solidFill>
                <a:srgbClr val="FFC000"/>
              </a:solidFill>
            </a:rPr>
            <a:t>refinance</a:t>
          </a:r>
          <a:r>
            <a:rPr lang="en-US" dirty="0" smtClean="0"/>
            <a:t> to farmers, artisans.</a:t>
          </a:r>
          <a:endParaRPr lang="en-US" dirty="0"/>
        </a:p>
      </dgm:t>
    </dgm:pt>
    <dgm:pt modelId="{3991DF53-81BE-4FAA-8A1E-E4352436B473}" type="parTrans" cxnId="{96F03E13-011D-4217-868E-851F6C9BD8E4}">
      <dgm:prSet/>
      <dgm:spPr/>
      <dgm:t>
        <a:bodyPr/>
        <a:lstStyle/>
        <a:p>
          <a:endParaRPr lang="en-US"/>
        </a:p>
      </dgm:t>
    </dgm:pt>
    <dgm:pt modelId="{010D4A9F-E43A-4EB5-942D-3956F1285A56}" type="sibTrans" cxnId="{96F03E13-011D-4217-868E-851F6C9BD8E4}">
      <dgm:prSet/>
      <dgm:spPr/>
      <dgm:t>
        <a:bodyPr/>
        <a:lstStyle/>
        <a:p>
          <a:endParaRPr lang="en-US"/>
        </a:p>
      </dgm:t>
    </dgm:pt>
    <dgm:pt modelId="{C6BB5BE1-AD2E-43AA-8C97-8D4353B6FDC2}">
      <dgm:prSet/>
      <dgm:spPr/>
      <dgm:t>
        <a:bodyPr/>
        <a:lstStyle/>
        <a:p>
          <a:r>
            <a:rPr lang="en-US" dirty="0" smtClean="0"/>
            <a:t>Regulatory authority: </a:t>
          </a:r>
          <a:r>
            <a:rPr lang="en-US" dirty="0" smtClean="0">
              <a:solidFill>
                <a:srgbClr val="FFC000"/>
              </a:solidFill>
            </a:rPr>
            <a:t>Coop + RRB</a:t>
          </a:r>
          <a:endParaRPr lang="en-US" dirty="0"/>
        </a:p>
      </dgm:t>
    </dgm:pt>
    <dgm:pt modelId="{FA571D9E-1702-4BEF-9A85-2AE0E2FC3E37}" type="parTrans" cxnId="{D6BC4ADD-6B89-4E81-A94F-768ED2DFA96A}">
      <dgm:prSet/>
      <dgm:spPr/>
      <dgm:t>
        <a:bodyPr/>
        <a:lstStyle/>
        <a:p>
          <a:endParaRPr lang="en-US"/>
        </a:p>
      </dgm:t>
    </dgm:pt>
    <dgm:pt modelId="{798EB10B-E167-416E-A20E-E06E121D7140}" type="sibTrans" cxnId="{D6BC4ADD-6B89-4E81-A94F-768ED2DFA96A}">
      <dgm:prSet/>
      <dgm:spPr/>
      <dgm:t>
        <a:bodyPr/>
        <a:lstStyle/>
        <a:p>
          <a:endParaRPr lang="en-US"/>
        </a:p>
      </dgm:t>
    </dgm:pt>
    <dgm:pt modelId="{F951EC69-5CC4-4B3F-A833-FAAE6C5B1BA6}" type="pres">
      <dgm:prSet presAssocID="{6F202EAC-298D-4315-BA6A-950434289175}" presName="linear" presStyleCnt="0">
        <dgm:presLayoutVars>
          <dgm:dir/>
          <dgm:resizeHandles val="exact"/>
        </dgm:presLayoutVars>
      </dgm:prSet>
      <dgm:spPr/>
      <dgm:t>
        <a:bodyPr/>
        <a:lstStyle/>
        <a:p>
          <a:endParaRPr lang="en-US"/>
        </a:p>
      </dgm:t>
    </dgm:pt>
    <dgm:pt modelId="{34B4C86E-B012-42B3-8708-135EB58F3675}" type="pres">
      <dgm:prSet presAssocID="{A94F0CED-91D3-444C-82FD-E14CB81BA148}" presName="comp" presStyleCnt="0"/>
      <dgm:spPr/>
    </dgm:pt>
    <dgm:pt modelId="{F82D4DAB-DA25-4D46-9EA0-ADAA7EB2A3B9}" type="pres">
      <dgm:prSet presAssocID="{A94F0CED-91D3-444C-82FD-E14CB81BA148}" presName="box" presStyleLbl="node1" presStyleIdx="0" presStyleCnt="2"/>
      <dgm:spPr/>
      <dgm:t>
        <a:bodyPr/>
        <a:lstStyle/>
        <a:p>
          <a:endParaRPr lang="en-US"/>
        </a:p>
      </dgm:t>
    </dgm:pt>
    <dgm:pt modelId="{E5AF215E-ED8A-4499-AD0A-564D4548D80B}" type="pres">
      <dgm:prSet presAssocID="{A94F0CED-91D3-444C-82FD-E14CB81BA148}" presName="img" presStyleLbl="fgImgPlace1" presStyleIdx="0" presStyleCnt="2"/>
      <dgm:spPr>
        <a:blipFill rotWithShape="1">
          <a:blip xmlns:r="http://schemas.openxmlformats.org/officeDocument/2006/relationships" r:embed="rId2"/>
          <a:stretch>
            <a:fillRect/>
          </a:stretch>
        </a:blipFill>
      </dgm:spPr>
      <dgm:t>
        <a:bodyPr/>
        <a:lstStyle/>
        <a:p>
          <a:endParaRPr lang="en-US"/>
        </a:p>
      </dgm:t>
    </dgm:pt>
    <dgm:pt modelId="{11D6DD2E-01EA-4468-8C8B-BF85D87E7FDF}" type="pres">
      <dgm:prSet presAssocID="{A94F0CED-91D3-444C-82FD-E14CB81BA148}" presName="text" presStyleLbl="node1" presStyleIdx="0" presStyleCnt="2">
        <dgm:presLayoutVars>
          <dgm:bulletEnabled val="1"/>
        </dgm:presLayoutVars>
      </dgm:prSet>
      <dgm:spPr/>
      <dgm:t>
        <a:bodyPr/>
        <a:lstStyle/>
        <a:p>
          <a:endParaRPr lang="en-US"/>
        </a:p>
      </dgm:t>
    </dgm:pt>
    <dgm:pt modelId="{D31F3FE7-5251-47D7-B13B-C32B4FC80172}" type="pres">
      <dgm:prSet presAssocID="{35EFBD7C-FF88-4744-AEEF-24D3AB987042}" presName="spacer" presStyleCnt="0"/>
      <dgm:spPr/>
    </dgm:pt>
    <dgm:pt modelId="{EFF1C1A6-9F92-4D1A-9FBC-CA3BADF87238}" type="pres">
      <dgm:prSet presAssocID="{FBE4426B-FD70-44F8-A9ED-AEC144463877}" presName="comp" presStyleCnt="0"/>
      <dgm:spPr/>
    </dgm:pt>
    <dgm:pt modelId="{FA25AAAF-B11A-4C06-A880-2C700260B9E0}" type="pres">
      <dgm:prSet presAssocID="{FBE4426B-FD70-44F8-A9ED-AEC144463877}" presName="box" presStyleLbl="node1" presStyleIdx="1" presStyleCnt="2"/>
      <dgm:spPr/>
      <dgm:t>
        <a:bodyPr/>
        <a:lstStyle/>
        <a:p>
          <a:endParaRPr lang="en-US"/>
        </a:p>
      </dgm:t>
    </dgm:pt>
    <dgm:pt modelId="{987DB46B-313A-48B7-9B1C-A9907158D742}" type="pres">
      <dgm:prSet presAssocID="{FBE4426B-FD70-44F8-A9ED-AEC144463877}" presName="img" presStyleLbl="fgImgPlace1" presStyleIdx="1" presStyleCnt="2"/>
      <dgm:spPr>
        <a:blipFill rotWithShape="1">
          <a:blip xmlns:r="http://schemas.openxmlformats.org/officeDocument/2006/relationships" r:embed="rId3"/>
          <a:stretch>
            <a:fillRect/>
          </a:stretch>
        </a:blipFill>
      </dgm:spPr>
      <dgm:t>
        <a:bodyPr/>
        <a:lstStyle/>
        <a:p>
          <a:endParaRPr lang="en-US"/>
        </a:p>
      </dgm:t>
    </dgm:pt>
    <dgm:pt modelId="{D4BB3484-DB4C-487D-857F-A292B6F7C26C}" type="pres">
      <dgm:prSet presAssocID="{FBE4426B-FD70-44F8-A9ED-AEC144463877}" presName="text" presStyleLbl="node1" presStyleIdx="1" presStyleCnt="2">
        <dgm:presLayoutVars>
          <dgm:bulletEnabled val="1"/>
        </dgm:presLayoutVars>
      </dgm:prSet>
      <dgm:spPr/>
      <dgm:t>
        <a:bodyPr/>
        <a:lstStyle/>
        <a:p>
          <a:endParaRPr lang="en-US"/>
        </a:p>
      </dgm:t>
    </dgm:pt>
  </dgm:ptLst>
  <dgm:cxnLst>
    <dgm:cxn modelId="{5E74B3AE-CF08-4BDE-8039-45B7E50CFF8E}" srcId="{6F202EAC-298D-4315-BA6A-950434289175}" destId="{FBE4426B-FD70-44F8-A9ED-AEC144463877}" srcOrd="1" destOrd="0" parTransId="{C9BFFB17-162D-47E6-84DF-57DCEFBF0990}" sibTransId="{389FD91E-E83A-4CA6-A87F-47FE2E603177}"/>
    <dgm:cxn modelId="{599DA7A2-7433-4060-8D3D-11842866072F}" type="presOf" srcId="{451A9A90-8D8A-4F9C-9B1C-D677E1E159A4}" destId="{11D6DD2E-01EA-4468-8C8B-BF85D87E7FDF}" srcOrd="1" destOrd="2" presId="urn:microsoft.com/office/officeart/2005/8/layout/vList4"/>
    <dgm:cxn modelId="{6BDD08F8-F242-41F2-8727-4F59187B1EE5}" type="presOf" srcId="{C6BB5BE1-AD2E-43AA-8C97-8D4353B6FDC2}" destId="{FA25AAAF-B11A-4C06-A880-2C700260B9E0}" srcOrd="0" destOrd="4" presId="urn:microsoft.com/office/officeart/2005/8/layout/vList4"/>
    <dgm:cxn modelId="{22E4DE16-80BC-4243-B902-B76B2AD63CCB}" srcId="{A94F0CED-91D3-444C-82FD-E14CB81BA148}" destId="{451A9A90-8D8A-4F9C-9B1C-D677E1E159A4}" srcOrd="1" destOrd="0" parTransId="{45E2A5AA-ACB0-4F08-84A3-F2D303F36C5A}" sibTransId="{E0BD8426-9819-4792-A4CD-E006A80C0A1D}"/>
    <dgm:cxn modelId="{937DFE49-E76D-411A-9900-ABB108D61714}" type="presOf" srcId="{632A83ED-A4CD-42F3-9555-21B475D85C12}" destId="{D4BB3484-DB4C-487D-857F-A292B6F7C26C}" srcOrd="1" destOrd="3" presId="urn:microsoft.com/office/officeart/2005/8/layout/vList4"/>
    <dgm:cxn modelId="{62900058-F60D-4213-8BB3-F49F35F483DD}" type="presOf" srcId="{812FF2D1-CEC3-4E95-99E1-01A2D4B75FB4}" destId="{D4BB3484-DB4C-487D-857F-A292B6F7C26C}" srcOrd="1" destOrd="2" presId="urn:microsoft.com/office/officeart/2005/8/layout/vList4"/>
    <dgm:cxn modelId="{7DC31AEF-0974-4D87-A60F-78E1293808E7}" srcId="{A94F0CED-91D3-444C-82FD-E14CB81BA148}" destId="{78EFBC56-E801-427F-990B-8530DC6F61AF}" srcOrd="0" destOrd="0" parTransId="{95F17E11-AD93-4FD2-AD15-1E6632AFEE68}" sibTransId="{34906F60-DA62-4379-83F1-ABC3994E12A6}"/>
    <dgm:cxn modelId="{1FD8FCF4-FA42-4144-B84E-35B217AC20B0}" type="presOf" srcId="{09D8794E-1E60-4D65-A672-C8BBF1FC2E30}" destId="{11D6DD2E-01EA-4468-8C8B-BF85D87E7FDF}" srcOrd="1" destOrd="3" presId="urn:microsoft.com/office/officeart/2005/8/layout/vList4"/>
    <dgm:cxn modelId="{12457470-07DE-420B-8ACE-C18F5E6C48DA}" type="presOf" srcId="{C6BB5BE1-AD2E-43AA-8C97-8D4353B6FDC2}" destId="{D4BB3484-DB4C-487D-857F-A292B6F7C26C}" srcOrd="1" destOrd="4" presId="urn:microsoft.com/office/officeart/2005/8/layout/vList4"/>
    <dgm:cxn modelId="{F2682A47-F42D-4619-9516-A6DEB2854962}" srcId="{A94F0CED-91D3-444C-82FD-E14CB81BA148}" destId="{09D8794E-1E60-4D65-A672-C8BBF1FC2E30}" srcOrd="2" destOrd="0" parTransId="{E180118F-B2BC-4186-B86B-682C52D64040}" sibTransId="{C616368D-94A0-45F6-806C-E81F949A7879}"/>
    <dgm:cxn modelId="{D4CA1908-C51E-450B-9DD0-7468CC9C103E}" type="presOf" srcId="{09D8794E-1E60-4D65-A672-C8BBF1FC2E30}" destId="{F82D4DAB-DA25-4D46-9EA0-ADAA7EB2A3B9}" srcOrd="0" destOrd="3" presId="urn:microsoft.com/office/officeart/2005/8/layout/vList4"/>
    <dgm:cxn modelId="{D6BC4ADD-6B89-4E81-A94F-768ED2DFA96A}" srcId="{FBE4426B-FD70-44F8-A9ED-AEC144463877}" destId="{C6BB5BE1-AD2E-43AA-8C97-8D4353B6FDC2}" srcOrd="3" destOrd="0" parTransId="{FA571D9E-1702-4BEF-9A85-2AE0E2FC3E37}" sibTransId="{798EB10B-E167-416E-A20E-E06E121D7140}"/>
    <dgm:cxn modelId="{5247DE3C-88AA-4A21-8CBD-C23B925B02EB}" srcId="{FBE4426B-FD70-44F8-A9ED-AEC144463877}" destId="{812FF2D1-CEC3-4E95-99E1-01A2D4B75FB4}" srcOrd="1" destOrd="0" parTransId="{85075BFE-2ED1-4107-8896-8D278750A54E}" sibTransId="{18625505-1739-4E99-8DA1-D9296921F65B}"/>
    <dgm:cxn modelId="{BE98B6DD-A489-4328-BDD8-820800786C18}" type="presOf" srcId="{78EFBC56-E801-427F-990B-8530DC6F61AF}" destId="{11D6DD2E-01EA-4468-8C8B-BF85D87E7FDF}" srcOrd="1" destOrd="1" presId="urn:microsoft.com/office/officeart/2005/8/layout/vList4"/>
    <dgm:cxn modelId="{113E203A-D521-453B-8E2A-FFF597BCB55C}" type="presOf" srcId="{FBE4426B-FD70-44F8-A9ED-AEC144463877}" destId="{FA25AAAF-B11A-4C06-A880-2C700260B9E0}" srcOrd="0" destOrd="0" presId="urn:microsoft.com/office/officeart/2005/8/layout/vList4"/>
    <dgm:cxn modelId="{87E80003-6523-4BC7-9934-2074D6342D37}" type="presOf" srcId="{A94F0CED-91D3-444C-82FD-E14CB81BA148}" destId="{F82D4DAB-DA25-4D46-9EA0-ADAA7EB2A3B9}" srcOrd="0" destOrd="0" presId="urn:microsoft.com/office/officeart/2005/8/layout/vList4"/>
    <dgm:cxn modelId="{7967C547-E6EE-4465-B5C6-C4FA106520A4}" type="presOf" srcId="{08A1DC02-B8EC-40E1-8F62-E26A159965D6}" destId="{FA25AAAF-B11A-4C06-A880-2C700260B9E0}" srcOrd="0" destOrd="1" presId="urn:microsoft.com/office/officeart/2005/8/layout/vList4"/>
    <dgm:cxn modelId="{ACC7D7DB-BCE0-400B-A78D-844163F356A0}" type="presOf" srcId="{78EFBC56-E801-427F-990B-8530DC6F61AF}" destId="{F82D4DAB-DA25-4D46-9EA0-ADAA7EB2A3B9}" srcOrd="0" destOrd="1" presId="urn:microsoft.com/office/officeart/2005/8/layout/vList4"/>
    <dgm:cxn modelId="{38924471-97A1-4CE7-A844-475B64B9938A}" type="presOf" srcId="{FBE4426B-FD70-44F8-A9ED-AEC144463877}" destId="{D4BB3484-DB4C-487D-857F-A292B6F7C26C}" srcOrd="1" destOrd="0" presId="urn:microsoft.com/office/officeart/2005/8/layout/vList4"/>
    <dgm:cxn modelId="{0C1E72BC-15D3-407B-AA74-BA6602FA4014}" srcId="{6F202EAC-298D-4315-BA6A-950434289175}" destId="{A94F0CED-91D3-444C-82FD-E14CB81BA148}" srcOrd="0" destOrd="0" parTransId="{A1B3F4C6-2014-4119-A785-67396E71A6F1}" sibTransId="{35EFBD7C-FF88-4744-AEEF-24D3AB987042}"/>
    <dgm:cxn modelId="{87C92478-1AF0-4127-9ED7-3F16572039E4}" type="presOf" srcId="{632A83ED-A4CD-42F3-9555-21B475D85C12}" destId="{FA25AAAF-B11A-4C06-A880-2C700260B9E0}" srcOrd="0" destOrd="3" presId="urn:microsoft.com/office/officeart/2005/8/layout/vList4"/>
    <dgm:cxn modelId="{EABEB079-AE66-4754-AD05-1C1F92C74B1E}" type="presOf" srcId="{5D71E04F-7401-482B-A9C6-E083DC353ED5}" destId="{F82D4DAB-DA25-4D46-9EA0-ADAA7EB2A3B9}" srcOrd="0" destOrd="4" presId="urn:microsoft.com/office/officeart/2005/8/layout/vList4"/>
    <dgm:cxn modelId="{D41DE660-3CA9-4992-B859-F96EF520EB27}" type="presOf" srcId="{A94F0CED-91D3-444C-82FD-E14CB81BA148}" destId="{11D6DD2E-01EA-4468-8C8B-BF85D87E7FDF}" srcOrd="1" destOrd="0" presId="urn:microsoft.com/office/officeart/2005/8/layout/vList4"/>
    <dgm:cxn modelId="{3E2F4305-FB48-45F6-A76A-6104C147551A}" type="presOf" srcId="{812FF2D1-CEC3-4E95-99E1-01A2D4B75FB4}" destId="{FA25AAAF-B11A-4C06-A880-2C700260B9E0}" srcOrd="0" destOrd="2" presId="urn:microsoft.com/office/officeart/2005/8/layout/vList4"/>
    <dgm:cxn modelId="{3A3978AB-A605-4145-BDF6-2A3C70739CD6}" type="presOf" srcId="{451A9A90-8D8A-4F9C-9B1C-D677E1E159A4}" destId="{F82D4DAB-DA25-4D46-9EA0-ADAA7EB2A3B9}" srcOrd="0" destOrd="2" presId="urn:microsoft.com/office/officeart/2005/8/layout/vList4"/>
    <dgm:cxn modelId="{5F6C8FDF-663B-443D-8AFD-622CE944E510}" type="presOf" srcId="{6F202EAC-298D-4315-BA6A-950434289175}" destId="{F951EC69-5CC4-4B3F-A833-FAAE6C5B1BA6}" srcOrd="0" destOrd="0" presId="urn:microsoft.com/office/officeart/2005/8/layout/vList4"/>
    <dgm:cxn modelId="{1EC78053-FD26-485C-9D15-EE8E1B906BA4}" srcId="{A94F0CED-91D3-444C-82FD-E14CB81BA148}" destId="{5D71E04F-7401-482B-A9C6-E083DC353ED5}" srcOrd="3" destOrd="0" parTransId="{BA8729AA-E99E-49BF-8239-4126FBB1C18B}" sibTransId="{3CA0E272-A079-4284-9EFA-07FF057B477A}"/>
    <dgm:cxn modelId="{110C1C37-32EB-4F3D-9DF6-DEE97C8073D2}" type="presOf" srcId="{5D71E04F-7401-482B-A9C6-E083DC353ED5}" destId="{11D6DD2E-01EA-4468-8C8B-BF85D87E7FDF}" srcOrd="1" destOrd="4" presId="urn:microsoft.com/office/officeart/2005/8/layout/vList4"/>
    <dgm:cxn modelId="{ACF59E96-ED55-40BC-97B3-170D32C948F7}" srcId="{FBE4426B-FD70-44F8-A9ED-AEC144463877}" destId="{08A1DC02-B8EC-40E1-8F62-E26A159965D6}" srcOrd="0" destOrd="0" parTransId="{372792AF-6571-49BB-98F2-8D25EB6A489D}" sibTransId="{372AD656-20F8-4DAA-98A4-D955828C4986}"/>
    <dgm:cxn modelId="{5D2C794C-8161-4BBE-8B36-C5C5272F8A00}" type="presOf" srcId="{08A1DC02-B8EC-40E1-8F62-E26A159965D6}" destId="{D4BB3484-DB4C-487D-857F-A292B6F7C26C}" srcOrd="1" destOrd="1" presId="urn:microsoft.com/office/officeart/2005/8/layout/vList4"/>
    <dgm:cxn modelId="{96F03E13-011D-4217-868E-851F6C9BD8E4}" srcId="{FBE4426B-FD70-44F8-A9ED-AEC144463877}" destId="{632A83ED-A4CD-42F3-9555-21B475D85C12}" srcOrd="2" destOrd="0" parTransId="{3991DF53-81BE-4FAA-8A1E-E4352436B473}" sibTransId="{010D4A9F-E43A-4EB5-942D-3956F1285A56}"/>
    <dgm:cxn modelId="{F64C350E-74B7-4409-8DED-019D0901C4C9}" type="presParOf" srcId="{F951EC69-5CC4-4B3F-A833-FAAE6C5B1BA6}" destId="{34B4C86E-B012-42B3-8708-135EB58F3675}" srcOrd="0" destOrd="0" presId="urn:microsoft.com/office/officeart/2005/8/layout/vList4"/>
    <dgm:cxn modelId="{514C5A0A-6B94-437A-9364-6E10B152F593}" type="presParOf" srcId="{34B4C86E-B012-42B3-8708-135EB58F3675}" destId="{F82D4DAB-DA25-4D46-9EA0-ADAA7EB2A3B9}" srcOrd="0" destOrd="0" presId="urn:microsoft.com/office/officeart/2005/8/layout/vList4"/>
    <dgm:cxn modelId="{E8023B44-0521-4631-ACA8-840504053B8E}" type="presParOf" srcId="{34B4C86E-B012-42B3-8708-135EB58F3675}" destId="{E5AF215E-ED8A-4499-AD0A-564D4548D80B}" srcOrd="1" destOrd="0" presId="urn:microsoft.com/office/officeart/2005/8/layout/vList4"/>
    <dgm:cxn modelId="{28C92B22-CE54-4989-B9F5-3EDE7E52C3E5}" type="presParOf" srcId="{34B4C86E-B012-42B3-8708-135EB58F3675}" destId="{11D6DD2E-01EA-4468-8C8B-BF85D87E7FDF}" srcOrd="2" destOrd="0" presId="urn:microsoft.com/office/officeart/2005/8/layout/vList4"/>
    <dgm:cxn modelId="{2949E844-D24F-4C1A-BE1C-DF4B94B46478}" type="presParOf" srcId="{F951EC69-5CC4-4B3F-A833-FAAE6C5B1BA6}" destId="{D31F3FE7-5251-47D7-B13B-C32B4FC80172}" srcOrd="1" destOrd="0" presId="urn:microsoft.com/office/officeart/2005/8/layout/vList4"/>
    <dgm:cxn modelId="{C5A56858-9F40-422F-BDA7-01FBDA0A8DDD}" type="presParOf" srcId="{F951EC69-5CC4-4B3F-A833-FAAE6C5B1BA6}" destId="{EFF1C1A6-9F92-4D1A-9FBC-CA3BADF87238}" srcOrd="2" destOrd="0" presId="urn:microsoft.com/office/officeart/2005/8/layout/vList4"/>
    <dgm:cxn modelId="{94E85C2B-6800-4B4E-BD3C-D014E1B0C773}" type="presParOf" srcId="{EFF1C1A6-9F92-4D1A-9FBC-CA3BADF87238}" destId="{FA25AAAF-B11A-4C06-A880-2C700260B9E0}" srcOrd="0" destOrd="0" presId="urn:microsoft.com/office/officeart/2005/8/layout/vList4"/>
    <dgm:cxn modelId="{AA9E42F6-A581-47E3-AFDA-C8344A5BE724}" type="presParOf" srcId="{EFF1C1A6-9F92-4D1A-9FBC-CA3BADF87238}" destId="{987DB46B-313A-48B7-9B1C-A9907158D742}" srcOrd="1" destOrd="0" presId="urn:microsoft.com/office/officeart/2005/8/layout/vList4"/>
    <dgm:cxn modelId="{1F474104-F94E-4ABE-B7B8-D327A7B854C6}" type="presParOf" srcId="{EFF1C1A6-9F92-4D1A-9FBC-CA3BADF87238}" destId="{D4BB3484-DB4C-487D-857F-A292B6F7C26C}"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F202EAC-298D-4315-BA6A-950434289175}"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A94F0CED-91D3-444C-82FD-E14CB81BA148}">
      <dgm:prSet phldrT="[Text]"/>
      <dgm:spPr/>
      <dgm:t>
        <a:bodyPr/>
        <a:lstStyle/>
        <a:p>
          <a:r>
            <a:rPr lang="en-US" dirty="0" smtClean="0"/>
            <a:t>#3: National Housing Bank [88, July]</a:t>
          </a:r>
          <a:endParaRPr lang="en-US" dirty="0"/>
        </a:p>
      </dgm:t>
    </dgm:pt>
    <dgm:pt modelId="{A1B3F4C6-2014-4119-A785-67396E71A6F1}" type="parTrans" cxnId="{0C1E72BC-15D3-407B-AA74-BA6602FA4014}">
      <dgm:prSet/>
      <dgm:spPr/>
      <dgm:t>
        <a:bodyPr/>
        <a:lstStyle/>
        <a:p>
          <a:endParaRPr lang="en-US"/>
        </a:p>
      </dgm:t>
    </dgm:pt>
    <dgm:pt modelId="{35EFBD7C-FF88-4744-AEEF-24D3AB987042}" type="sibTrans" cxnId="{0C1E72BC-15D3-407B-AA74-BA6602FA4014}">
      <dgm:prSet/>
      <dgm:spPr/>
      <dgm:t>
        <a:bodyPr/>
        <a:lstStyle/>
        <a:p>
          <a:endParaRPr lang="en-US"/>
        </a:p>
      </dgm:t>
    </dgm:pt>
    <dgm:pt modelId="{45F40618-1974-44E9-9436-FB5ED8F06AF2}">
      <dgm:prSet/>
      <dgm:spPr/>
      <dgm:t>
        <a:bodyPr/>
        <a:lstStyle/>
        <a:p>
          <a:r>
            <a:rPr lang="en-US" dirty="0" smtClean="0">
              <a:solidFill>
                <a:srgbClr val="FFC000"/>
              </a:solidFill>
            </a:rPr>
            <a:t>Boss: RBI (100%)</a:t>
          </a:r>
          <a:endParaRPr lang="en-US" dirty="0">
            <a:solidFill>
              <a:srgbClr val="FFC000"/>
            </a:solidFill>
          </a:endParaRPr>
        </a:p>
      </dgm:t>
    </dgm:pt>
    <dgm:pt modelId="{C99F9ABE-C581-4D0C-A589-6F0D39036F62}" type="parTrans" cxnId="{1A8E4F6C-463E-4929-833D-79BC7F37B0EE}">
      <dgm:prSet/>
      <dgm:spPr/>
      <dgm:t>
        <a:bodyPr/>
        <a:lstStyle/>
        <a:p>
          <a:endParaRPr lang="en-US"/>
        </a:p>
      </dgm:t>
    </dgm:pt>
    <dgm:pt modelId="{B2E50D6F-A62C-4F2A-A10E-D7E287ED2B35}" type="sibTrans" cxnId="{1A8E4F6C-463E-4929-833D-79BC7F37B0EE}">
      <dgm:prSet/>
      <dgm:spPr/>
      <dgm:t>
        <a:bodyPr/>
        <a:lstStyle/>
        <a:p>
          <a:endParaRPr lang="en-US"/>
        </a:p>
      </dgm:t>
    </dgm:pt>
    <dgm:pt modelId="{23667AD4-B511-4DE3-A6AA-311FCF82A843}">
      <dgm:prSet/>
      <dgm:spPr/>
      <dgm:t>
        <a:bodyPr/>
        <a:lstStyle/>
        <a:p>
          <a:r>
            <a:rPr lang="en-US" dirty="0" smtClean="0"/>
            <a:t>apex institution for housing finance in India</a:t>
          </a:r>
          <a:endParaRPr lang="en-US" dirty="0"/>
        </a:p>
      </dgm:t>
    </dgm:pt>
    <dgm:pt modelId="{BD7C7606-FA8E-4B81-9D30-7CF7EC3E3F62}" type="parTrans" cxnId="{2914E6CF-4C72-4BD3-AB96-AC5E602C2636}">
      <dgm:prSet/>
      <dgm:spPr/>
      <dgm:t>
        <a:bodyPr/>
        <a:lstStyle/>
        <a:p>
          <a:endParaRPr lang="en-US"/>
        </a:p>
      </dgm:t>
    </dgm:pt>
    <dgm:pt modelId="{50CBBC11-3868-4403-9283-3533F77C23D9}" type="sibTrans" cxnId="{2914E6CF-4C72-4BD3-AB96-AC5E602C2636}">
      <dgm:prSet/>
      <dgm:spPr/>
      <dgm:t>
        <a:bodyPr/>
        <a:lstStyle/>
        <a:p>
          <a:endParaRPr lang="en-US"/>
        </a:p>
      </dgm:t>
    </dgm:pt>
    <dgm:pt modelId="{6350CAA7-8071-4E04-9B01-75C0C89F5C27}">
      <dgm:prSet/>
      <dgm:spPr/>
      <dgm:t>
        <a:bodyPr/>
        <a:lstStyle/>
        <a:p>
          <a:r>
            <a:rPr lang="en-US" dirty="0" smtClean="0"/>
            <a:t>Finance to banks and NBFCs for housing projects</a:t>
          </a:r>
          <a:endParaRPr lang="en-US" dirty="0"/>
        </a:p>
      </dgm:t>
    </dgm:pt>
    <dgm:pt modelId="{B93D493D-8228-4FC4-9641-A0B1051A9F85}" type="parTrans" cxnId="{BBE7E688-99E0-4C76-85FC-BF365DBCB524}">
      <dgm:prSet/>
      <dgm:spPr/>
      <dgm:t>
        <a:bodyPr/>
        <a:lstStyle/>
        <a:p>
          <a:endParaRPr lang="en-US"/>
        </a:p>
      </dgm:t>
    </dgm:pt>
    <dgm:pt modelId="{6B276CF5-4325-4CF2-85B5-832CF9927CD0}" type="sibTrans" cxnId="{BBE7E688-99E0-4C76-85FC-BF365DBCB524}">
      <dgm:prSet/>
      <dgm:spPr/>
      <dgm:t>
        <a:bodyPr/>
        <a:lstStyle/>
        <a:p>
          <a:endParaRPr lang="en-US"/>
        </a:p>
      </dgm:t>
    </dgm:pt>
    <dgm:pt modelId="{D6AC03C7-EA3B-4488-B663-C46ADE8C22A8}">
      <dgm:prSet/>
      <dgm:spPr/>
      <dgm:t>
        <a:bodyPr/>
        <a:lstStyle/>
        <a:p>
          <a:r>
            <a:rPr lang="en-US" dirty="0" smtClean="0">
              <a:solidFill>
                <a:srgbClr val="FFC000"/>
              </a:solidFill>
            </a:rPr>
            <a:t>RESIDEX index </a:t>
          </a:r>
          <a:r>
            <a:rPr lang="en-US" dirty="0" smtClean="0"/>
            <a:t>(housing sector-inflation)</a:t>
          </a:r>
          <a:endParaRPr lang="en-US" dirty="0"/>
        </a:p>
      </dgm:t>
    </dgm:pt>
    <dgm:pt modelId="{3E4A8D07-499F-413A-9BFC-5D8890B73758}" type="parTrans" cxnId="{DDE49BC2-7FF3-423F-9AE1-AA65729E19F1}">
      <dgm:prSet/>
      <dgm:spPr/>
      <dgm:t>
        <a:bodyPr/>
        <a:lstStyle/>
        <a:p>
          <a:endParaRPr lang="en-US"/>
        </a:p>
      </dgm:t>
    </dgm:pt>
    <dgm:pt modelId="{478E7943-9687-4768-9352-39DA79036DF1}" type="sibTrans" cxnId="{DDE49BC2-7FF3-423F-9AE1-AA65729E19F1}">
      <dgm:prSet/>
      <dgm:spPr/>
      <dgm:t>
        <a:bodyPr/>
        <a:lstStyle/>
        <a:p>
          <a:endParaRPr lang="en-US"/>
        </a:p>
      </dgm:t>
    </dgm:pt>
    <dgm:pt modelId="{793CE262-573A-4CCB-8182-3F2B0B1F3A5B}">
      <dgm:prSet/>
      <dgm:spPr/>
      <dgm:t>
        <a:bodyPr/>
        <a:lstStyle/>
        <a:p>
          <a:r>
            <a:rPr lang="en-US" dirty="0" smtClean="0"/>
            <a:t>#4: SIDBI [1990, April]</a:t>
          </a:r>
          <a:endParaRPr lang="en-US" dirty="0"/>
        </a:p>
      </dgm:t>
    </dgm:pt>
    <dgm:pt modelId="{3370737E-4F63-4A1C-B70D-EA879C510A06}" type="parTrans" cxnId="{F02F8DE0-B928-48D3-815A-75B0B95FE600}">
      <dgm:prSet/>
      <dgm:spPr/>
      <dgm:t>
        <a:bodyPr/>
        <a:lstStyle/>
        <a:p>
          <a:endParaRPr lang="en-US"/>
        </a:p>
      </dgm:t>
    </dgm:pt>
    <dgm:pt modelId="{08827E7E-69CA-4653-9665-10D800E84A31}" type="sibTrans" cxnId="{F02F8DE0-B928-48D3-815A-75B0B95FE600}">
      <dgm:prSet/>
      <dgm:spPr/>
      <dgm:t>
        <a:bodyPr/>
        <a:lstStyle/>
        <a:p>
          <a:endParaRPr lang="en-US"/>
        </a:p>
      </dgm:t>
    </dgm:pt>
    <dgm:pt modelId="{94C97AAE-9DF7-44BA-BC2B-5051EC6DB26E}">
      <dgm:prSet/>
      <dgm:spPr/>
      <dgm:t>
        <a:bodyPr/>
        <a:lstStyle/>
        <a:p>
          <a:r>
            <a:rPr lang="en-US" smtClean="0"/>
            <a:t>Small industries development bank of India</a:t>
          </a:r>
          <a:endParaRPr lang="en-US" dirty="0"/>
        </a:p>
      </dgm:t>
    </dgm:pt>
    <dgm:pt modelId="{D911C3AE-6D42-4796-BEE0-BC27B99FA540}" type="parTrans" cxnId="{D1DC6A71-4C6E-4E76-AF8C-D79768338EA0}">
      <dgm:prSet/>
      <dgm:spPr/>
      <dgm:t>
        <a:bodyPr/>
        <a:lstStyle/>
        <a:p>
          <a:endParaRPr lang="en-US"/>
        </a:p>
      </dgm:t>
    </dgm:pt>
    <dgm:pt modelId="{0B0D3775-BC67-4E32-8514-88C637C4F8BA}" type="sibTrans" cxnId="{D1DC6A71-4C6E-4E76-AF8C-D79768338EA0}">
      <dgm:prSet/>
      <dgm:spPr/>
      <dgm:t>
        <a:bodyPr/>
        <a:lstStyle/>
        <a:p>
          <a:endParaRPr lang="en-US"/>
        </a:p>
      </dgm:t>
    </dgm:pt>
    <dgm:pt modelId="{DCE1EE20-82EC-49FB-B32E-61BBEE2422B5}">
      <dgm:prSet/>
      <dgm:spPr/>
      <dgm:t>
        <a:bodyPr/>
        <a:lstStyle/>
        <a:p>
          <a:r>
            <a:rPr lang="en-US" dirty="0" smtClean="0">
              <a:solidFill>
                <a:srgbClr val="FFC000"/>
              </a:solidFill>
            </a:rPr>
            <a:t>BOSS: SBI, LIC, IDBI other public sector banks, insurance companies etc. </a:t>
          </a:r>
          <a:endParaRPr lang="en-US" dirty="0">
            <a:solidFill>
              <a:srgbClr val="FFC000"/>
            </a:solidFill>
          </a:endParaRPr>
        </a:p>
      </dgm:t>
    </dgm:pt>
    <dgm:pt modelId="{7746D99A-8DCD-4C4A-8B4E-5F81AEBBF131}" type="parTrans" cxnId="{21E233D2-E290-443E-A8D9-3F0D3ACC0135}">
      <dgm:prSet/>
      <dgm:spPr/>
      <dgm:t>
        <a:bodyPr/>
        <a:lstStyle/>
        <a:p>
          <a:endParaRPr lang="en-US"/>
        </a:p>
      </dgm:t>
    </dgm:pt>
    <dgm:pt modelId="{DA995DB3-38D9-4875-9003-942F7F7141A6}" type="sibTrans" cxnId="{21E233D2-E290-443E-A8D9-3F0D3ACC0135}">
      <dgm:prSet/>
      <dgm:spPr/>
      <dgm:t>
        <a:bodyPr/>
        <a:lstStyle/>
        <a:p>
          <a:endParaRPr lang="en-US"/>
        </a:p>
      </dgm:t>
    </dgm:pt>
    <dgm:pt modelId="{9B17A87B-C163-4CC9-AEEA-B21689DCC17E}">
      <dgm:prSet/>
      <dgm:spPr/>
      <dgm:t>
        <a:bodyPr/>
        <a:lstStyle/>
        <a:p>
          <a:r>
            <a:rPr lang="en-US" smtClean="0"/>
            <a:t>SIDBI's SEDF= small enterprises development fund. (Foreign banks will &lt;20 branches, !PSL)</a:t>
          </a:r>
          <a:endParaRPr lang="en-US" dirty="0"/>
        </a:p>
      </dgm:t>
    </dgm:pt>
    <dgm:pt modelId="{0B1B095B-C807-45DD-98B0-38AC907B8F21}" type="parTrans" cxnId="{ED1F8DCC-A6D2-42E7-8E65-76539C833F75}">
      <dgm:prSet/>
      <dgm:spPr/>
      <dgm:t>
        <a:bodyPr/>
        <a:lstStyle/>
        <a:p>
          <a:endParaRPr lang="en-US"/>
        </a:p>
      </dgm:t>
    </dgm:pt>
    <dgm:pt modelId="{583295C4-90D7-4E6F-8BF7-6B0E37865BE4}" type="sibTrans" cxnId="{ED1F8DCC-A6D2-42E7-8E65-76539C833F75}">
      <dgm:prSet/>
      <dgm:spPr/>
      <dgm:t>
        <a:bodyPr/>
        <a:lstStyle/>
        <a:p>
          <a:endParaRPr lang="en-US"/>
        </a:p>
      </dgm:t>
    </dgm:pt>
    <dgm:pt modelId="{DB25E0FF-DE93-4235-B86D-18187722EE08}">
      <dgm:prSet/>
      <dgm:spPr/>
      <dgm:t>
        <a:bodyPr/>
        <a:lstStyle/>
        <a:p>
          <a:r>
            <a:rPr lang="en-US" dirty="0" smtClean="0">
              <a:solidFill>
                <a:srgbClr val="FFC000"/>
              </a:solidFill>
            </a:rPr>
            <a:t>Budget 2017: Rs.20k crore for cheap housing loans</a:t>
          </a:r>
          <a:endParaRPr lang="en-US" dirty="0">
            <a:solidFill>
              <a:srgbClr val="FFC000"/>
            </a:solidFill>
          </a:endParaRPr>
        </a:p>
      </dgm:t>
    </dgm:pt>
    <dgm:pt modelId="{AF3909C7-61A5-4D6C-94C5-1469F42FF7EF}" type="parTrans" cxnId="{513DFE50-5CF4-4F09-8399-A4D6AE592332}">
      <dgm:prSet/>
      <dgm:spPr/>
      <dgm:t>
        <a:bodyPr/>
        <a:lstStyle/>
        <a:p>
          <a:endParaRPr lang="en-US"/>
        </a:p>
      </dgm:t>
    </dgm:pt>
    <dgm:pt modelId="{FCEA220C-954A-4216-A15E-914C22FA73E1}" type="sibTrans" cxnId="{513DFE50-5CF4-4F09-8399-A4D6AE592332}">
      <dgm:prSet/>
      <dgm:spPr/>
      <dgm:t>
        <a:bodyPr/>
        <a:lstStyle/>
        <a:p>
          <a:endParaRPr lang="en-US"/>
        </a:p>
      </dgm:t>
    </dgm:pt>
    <dgm:pt modelId="{F951EC69-5CC4-4B3F-A833-FAAE6C5B1BA6}" type="pres">
      <dgm:prSet presAssocID="{6F202EAC-298D-4315-BA6A-950434289175}" presName="linear" presStyleCnt="0">
        <dgm:presLayoutVars>
          <dgm:dir/>
          <dgm:resizeHandles val="exact"/>
        </dgm:presLayoutVars>
      </dgm:prSet>
      <dgm:spPr/>
      <dgm:t>
        <a:bodyPr/>
        <a:lstStyle/>
        <a:p>
          <a:endParaRPr lang="en-US"/>
        </a:p>
      </dgm:t>
    </dgm:pt>
    <dgm:pt modelId="{34B4C86E-B012-42B3-8708-135EB58F3675}" type="pres">
      <dgm:prSet presAssocID="{A94F0CED-91D3-444C-82FD-E14CB81BA148}" presName="comp" presStyleCnt="0"/>
      <dgm:spPr/>
    </dgm:pt>
    <dgm:pt modelId="{F82D4DAB-DA25-4D46-9EA0-ADAA7EB2A3B9}" type="pres">
      <dgm:prSet presAssocID="{A94F0CED-91D3-444C-82FD-E14CB81BA148}" presName="box" presStyleLbl="node1" presStyleIdx="0" presStyleCnt="2"/>
      <dgm:spPr/>
      <dgm:t>
        <a:bodyPr/>
        <a:lstStyle/>
        <a:p>
          <a:endParaRPr lang="en-US"/>
        </a:p>
      </dgm:t>
    </dgm:pt>
    <dgm:pt modelId="{E5AF215E-ED8A-4499-AD0A-564D4548D80B}" type="pres">
      <dgm:prSet presAssocID="{A94F0CED-91D3-444C-82FD-E14CB81BA148}" presName="img" presStyleLbl="fgImgPlace1" presStyleIdx="0" presStyleCnt="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11D6DD2E-01EA-4468-8C8B-BF85D87E7FDF}" type="pres">
      <dgm:prSet presAssocID="{A94F0CED-91D3-444C-82FD-E14CB81BA148}" presName="text" presStyleLbl="node1" presStyleIdx="0" presStyleCnt="2">
        <dgm:presLayoutVars>
          <dgm:bulletEnabled val="1"/>
        </dgm:presLayoutVars>
      </dgm:prSet>
      <dgm:spPr/>
      <dgm:t>
        <a:bodyPr/>
        <a:lstStyle/>
        <a:p>
          <a:endParaRPr lang="en-US"/>
        </a:p>
      </dgm:t>
    </dgm:pt>
    <dgm:pt modelId="{D31F3FE7-5251-47D7-B13B-C32B4FC80172}" type="pres">
      <dgm:prSet presAssocID="{35EFBD7C-FF88-4744-AEEF-24D3AB987042}" presName="spacer" presStyleCnt="0"/>
      <dgm:spPr/>
    </dgm:pt>
    <dgm:pt modelId="{6961336C-EAB4-4F29-8D26-AC5ACCC2396D}" type="pres">
      <dgm:prSet presAssocID="{793CE262-573A-4CCB-8182-3F2B0B1F3A5B}" presName="comp" presStyleCnt="0"/>
      <dgm:spPr/>
    </dgm:pt>
    <dgm:pt modelId="{8E22E7BC-7C2D-4203-BD6C-B3FA37A93BC8}" type="pres">
      <dgm:prSet presAssocID="{793CE262-573A-4CCB-8182-3F2B0B1F3A5B}" presName="box" presStyleLbl="node1" presStyleIdx="1" presStyleCnt="2"/>
      <dgm:spPr/>
      <dgm:t>
        <a:bodyPr/>
        <a:lstStyle/>
        <a:p>
          <a:endParaRPr lang="en-US"/>
        </a:p>
      </dgm:t>
    </dgm:pt>
    <dgm:pt modelId="{2406C9A2-F540-44DC-A086-019345CA3328}" type="pres">
      <dgm:prSet presAssocID="{793CE262-573A-4CCB-8182-3F2B0B1F3A5B}" presName="img" presStyleLbl="fgImgPlace1" presStyleIdx="1" presStyleCnt="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F699B01A-EE36-45CD-97EC-EBDDB026A78D}" type="pres">
      <dgm:prSet presAssocID="{793CE262-573A-4CCB-8182-3F2B0B1F3A5B}" presName="text" presStyleLbl="node1" presStyleIdx="1" presStyleCnt="2">
        <dgm:presLayoutVars>
          <dgm:bulletEnabled val="1"/>
        </dgm:presLayoutVars>
      </dgm:prSet>
      <dgm:spPr/>
      <dgm:t>
        <a:bodyPr/>
        <a:lstStyle/>
        <a:p>
          <a:endParaRPr lang="en-US"/>
        </a:p>
      </dgm:t>
    </dgm:pt>
  </dgm:ptLst>
  <dgm:cxnLst>
    <dgm:cxn modelId="{D1484C3F-E022-4C54-BB43-16262D150BF8}" type="presOf" srcId="{D6AC03C7-EA3B-4488-B663-C46ADE8C22A8}" destId="{F82D4DAB-DA25-4D46-9EA0-ADAA7EB2A3B9}" srcOrd="0" destOrd="4" presId="urn:microsoft.com/office/officeart/2005/8/layout/vList4"/>
    <dgm:cxn modelId="{2914E6CF-4C72-4BD3-AB96-AC5E602C2636}" srcId="{A94F0CED-91D3-444C-82FD-E14CB81BA148}" destId="{23667AD4-B511-4DE3-A6AA-311FCF82A843}" srcOrd="1" destOrd="0" parTransId="{BD7C7606-FA8E-4B81-9D30-7CF7EC3E3F62}" sibTransId="{50CBBC11-3868-4403-9283-3533F77C23D9}"/>
    <dgm:cxn modelId="{4F5C9994-5631-4843-8B2B-A1ED7EF5B776}" type="presOf" srcId="{45F40618-1974-44E9-9436-FB5ED8F06AF2}" destId="{11D6DD2E-01EA-4468-8C8B-BF85D87E7FDF}" srcOrd="1" destOrd="1" presId="urn:microsoft.com/office/officeart/2005/8/layout/vList4"/>
    <dgm:cxn modelId="{BDE8A18B-1406-44CF-B02B-B23D7438E2CC}" type="presOf" srcId="{DB25E0FF-DE93-4235-B86D-18187722EE08}" destId="{11D6DD2E-01EA-4468-8C8B-BF85D87E7FDF}" srcOrd="1" destOrd="5" presId="urn:microsoft.com/office/officeart/2005/8/layout/vList4"/>
    <dgm:cxn modelId="{ED1F8DCC-A6D2-42E7-8E65-76539C833F75}" srcId="{793CE262-573A-4CCB-8182-3F2B0B1F3A5B}" destId="{9B17A87B-C163-4CC9-AEEA-B21689DCC17E}" srcOrd="2" destOrd="0" parTransId="{0B1B095B-C807-45DD-98B0-38AC907B8F21}" sibTransId="{583295C4-90D7-4E6F-8BF7-6B0E37865BE4}"/>
    <dgm:cxn modelId="{FFD80E9B-8480-46BA-9BFD-A33F3FE46D3B}" type="presOf" srcId="{793CE262-573A-4CCB-8182-3F2B0B1F3A5B}" destId="{F699B01A-EE36-45CD-97EC-EBDDB026A78D}" srcOrd="1" destOrd="0" presId="urn:microsoft.com/office/officeart/2005/8/layout/vList4"/>
    <dgm:cxn modelId="{D1DC6A71-4C6E-4E76-AF8C-D79768338EA0}" srcId="{793CE262-573A-4CCB-8182-3F2B0B1F3A5B}" destId="{94C97AAE-9DF7-44BA-BC2B-5051EC6DB26E}" srcOrd="0" destOrd="0" parTransId="{D911C3AE-6D42-4796-BEE0-BC27B99FA540}" sibTransId="{0B0D3775-BC67-4E32-8514-88C637C4F8BA}"/>
    <dgm:cxn modelId="{E29279A1-3F42-4ACF-B8D9-029ED01299C1}" type="presOf" srcId="{94C97AAE-9DF7-44BA-BC2B-5051EC6DB26E}" destId="{F699B01A-EE36-45CD-97EC-EBDDB026A78D}" srcOrd="1" destOrd="1" presId="urn:microsoft.com/office/officeart/2005/8/layout/vList4"/>
    <dgm:cxn modelId="{87E80003-6523-4BC7-9934-2074D6342D37}" type="presOf" srcId="{A94F0CED-91D3-444C-82FD-E14CB81BA148}" destId="{F82D4DAB-DA25-4D46-9EA0-ADAA7EB2A3B9}" srcOrd="0" destOrd="0" presId="urn:microsoft.com/office/officeart/2005/8/layout/vList4"/>
    <dgm:cxn modelId="{652A6A94-91A6-493B-8C9A-CDDACFD49E74}" type="presOf" srcId="{6350CAA7-8071-4E04-9B01-75C0C89F5C27}" destId="{11D6DD2E-01EA-4468-8C8B-BF85D87E7FDF}" srcOrd="1" destOrd="3" presId="urn:microsoft.com/office/officeart/2005/8/layout/vList4"/>
    <dgm:cxn modelId="{DDE49BC2-7FF3-423F-9AE1-AA65729E19F1}" srcId="{A94F0CED-91D3-444C-82FD-E14CB81BA148}" destId="{D6AC03C7-EA3B-4488-B663-C46ADE8C22A8}" srcOrd="3" destOrd="0" parTransId="{3E4A8D07-499F-413A-9BFC-5D8890B73758}" sibTransId="{478E7943-9687-4768-9352-39DA79036DF1}"/>
    <dgm:cxn modelId="{D41DE660-3CA9-4992-B859-F96EF520EB27}" type="presOf" srcId="{A94F0CED-91D3-444C-82FD-E14CB81BA148}" destId="{11D6DD2E-01EA-4468-8C8B-BF85D87E7FDF}" srcOrd="1" destOrd="0" presId="urn:microsoft.com/office/officeart/2005/8/layout/vList4"/>
    <dgm:cxn modelId="{BBE7E688-99E0-4C76-85FC-BF365DBCB524}" srcId="{A94F0CED-91D3-444C-82FD-E14CB81BA148}" destId="{6350CAA7-8071-4E04-9B01-75C0C89F5C27}" srcOrd="2" destOrd="0" parTransId="{B93D493D-8228-4FC4-9641-A0B1051A9F85}" sibTransId="{6B276CF5-4325-4CF2-85B5-832CF9927CD0}"/>
    <dgm:cxn modelId="{6C2AC1B4-4C1F-4B89-B188-7F809D4C1545}" type="presOf" srcId="{9B17A87B-C163-4CC9-AEEA-B21689DCC17E}" destId="{8E22E7BC-7C2D-4203-BD6C-B3FA37A93BC8}" srcOrd="0" destOrd="3" presId="urn:microsoft.com/office/officeart/2005/8/layout/vList4"/>
    <dgm:cxn modelId="{513DFE50-5CF4-4F09-8399-A4D6AE592332}" srcId="{A94F0CED-91D3-444C-82FD-E14CB81BA148}" destId="{DB25E0FF-DE93-4235-B86D-18187722EE08}" srcOrd="4" destOrd="0" parTransId="{AF3909C7-61A5-4D6C-94C5-1469F42FF7EF}" sibTransId="{FCEA220C-954A-4216-A15E-914C22FA73E1}"/>
    <dgm:cxn modelId="{76058493-8C72-4046-9DB2-6B587864B9EA}" type="presOf" srcId="{6350CAA7-8071-4E04-9B01-75C0C89F5C27}" destId="{F82D4DAB-DA25-4D46-9EA0-ADAA7EB2A3B9}" srcOrd="0" destOrd="3" presId="urn:microsoft.com/office/officeart/2005/8/layout/vList4"/>
    <dgm:cxn modelId="{D77008ED-E765-4559-8E75-F59C92E1381C}" type="presOf" srcId="{D6AC03C7-EA3B-4488-B663-C46ADE8C22A8}" destId="{11D6DD2E-01EA-4468-8C8B-BF85D87E7FDF}" srcOrd="1" destOrd="4" presId="urn:microsoft.com/office/officeart/2005/8/layout/vList4"/>
    <dgm:cxn modelId="{1A8E4F6C-463E-4929-833D-79BC7F37B0EE}" srcId="{A94F0CED-91D3-444C-82FD-E14CB81BA148}" destId="{45F40618-1974-44E9-9436-FB5ED8F06AF2}" srcOrd="0" destOrd="0" parTransId="{C99F9ABE-C581-4D0C-A589-6F0D39036F62}" sibTransId="{B2E50D6F-A62C-4F2A-A10E-D7E287ED2B35}"/>
    <dgm:cxn modelId="{FF3A473A-6FE1-4B8B-8C3B-303582A24812}" type="presOf" srcId="{45F40618-1974-44E9-9436-FB5ED8F06AF2}" destId="{F82D4DAB-DA25-4D46-9EA0-ADAA7EB2A3B9}" srcOrd="0" destOrd="1" presId="urn:microsoft.com/office/officeart/2005/8/layout/vList4"/>
    <dgm:cxn modelId="{BF5C5C51-CF23-4CC7-AF4A-A056DDC7D301}" type="presOf" srcId="{94C97AAE-9DF7-44BA-BC2B-5051EC6DB26E}" destId="{8E22E7BC-7C2D-4203-BD6C-B3FA37A93BC8}" srcOrd="0" destOrd="1" presId="urn:microsoft.com/office/officeart/2005/8/layout/vList4"/>
    <dgm:cxn modelId="{D3B446DB-1E58-499B-BBAB-A1648048584B}" type="presOf" srcId="{793CE262-573A-4CCB-8182-3F2B0B1F3A5B}" destId="{8E22E7BC-7C2D-4203-BD6C-B3FA37A93BC8}" srcOrd="0" destOrd="0" presId="urn:microsoft.com/office/officeart/2005/8/layout/vList4"/>
    <dgm:cxn modelId="{0C1E72BC-15D3-407B-AA74-BA6602FA4014}" srcId="{6F202EAC-298D-4315-BA6A-950434289175}" destId="{A94F0CED-91D3-444C-82FD-E14CB81BA148}" srcOrd="0" destOrd="0" parTransId="{A1B3F4C6-2014-4119-A785-67396E71A6F1}" sibTransId="{35EFBD7C-FF88-4744-AEEF-24D3AB987042}"/>
    <dgm:cxn modelId="{21E233D2-E290-443E-A8D9-3F0D3ACC0135}" srcId="{793CE262-573A-4CCB-8182-3F2B0B1F3A5B}" destId="{DCE1EE20-82EC-49FB-B32E-61BBEE2422B5}" srcOrd="1" destOrd="0" parTransId="{7746D99A-8DCD-4C4A-8B4E-5F81AEBBF131}" sibTransId="{DA995DB3-38D9-4875-9003-942F7F7141A6}"/>
    <dgm:cxn modelId="{574A570E-B74A-4086-A4DC-468417D66C8A}" type="presOf" srcId="{DCE1EE20-82EC-49FB-B32E-61BBEE2422B5}" destId="{F699B01A-EE36-45CD-97EC-EBDDB026A78D}" srcOrd="1" destOrd="2" presId="urn:microsoft.com/office/officeart/2005/8/layout/vList4"/>
    <dgm:cxn modelId="{EF1269D8-2528-409D-826A-1CC01AA20989}" type="presOf" srcId="{DCE1EE20-82EC-49FB-B32E-61BBEE2422B5}" destId="{8E22E7BC-7C2D-4203-BD6C-B3FA37A93BC8}" srcOrd="0" destOrd="2" presId="urn:microsoft.com/office/officeart/2005/8/layout/vList4"/>
    <dgm:cxn modelId="{16EC8EFD-4FE4-435E-A4AA-0FA3E6159A62}" type="presOf" srcId="{23667AD4-B511-4DE3-A6AA-311FCF82A843}" destId="{F82D4DAB-DA25-4D46-9EA0-ADAA7EB2A3B9}" srcOrd="0" destOrd="2" presId="urn:microsoft.com/office/officeart/2005/8/layout/vList4"/>
    <dgm:cxn modelId="{5F6C8FDF-663B-443D-8AFD-622CE944E510}" type="presOf" srcId="{6F202EAC-298D-4315-BA6A-950434289175}" destId="{F951EC69-5CC4-4B3F-A833-FAAE6C5B1BA6}" srcOrd="0" destOrd="0" presId="urn:microsoft.com/office/officeart/2005/8/layout/vList4"/>
    <dgm:cxn modelId="{95B17882-2383-40F3-8DDB-0158ABE7ADD4}" type="presOf" srcId="{DB25E0FF-DE93-4235-B86D-18187722EE08}" destId="{F82D4DAB-DA25-4D46-9EA0-ADAA7EB2A3B9}" srcOrd="0" destOrd="5" presId="urn:microsoft.com/office/officeart/2005/8/layout/vList4"/>
    <dgm:cxn modelId="{BCE7CE5A-95BB-4441-8C69-43E42635A183}" type="presOf" srcId="{23667AD4-B511-4DE3-A6AA-311FCF82A843}" destId="{11D6DD2E-01EA-4468-8C8B-BF85D87E7FDF}" srcOrd="1" destOrd="2" presId="urn:microsoft.com/office/officeart/2005/8/layout/vList4"/>
    <dgm:cxn modelId="{4BBC671F-3B8F-45F0-9093-D57692C8F118}" type="presOf" srcId="{9B17A87B-C163-4CC9-AEEA-B21689DCC17E}" destId="{F699B01A-EE36-45CD-97EC-EBDDB026A78D}" srcOrd="1" destOrd="3" presId="urn:microsoft.com/office/officeart/2005/8/layout/vList4"/>
    <dgm:cxn modelId="{F02F8DE0-B928-48D3-815A-75B0B95FE600}" srcId="{6F202EAC-298D-4315-BA6A-950434289175}" destId="{793CE262-573A-4CCB-8182-3F2B0B1F3A5B}" srcOrd="1" destOrd="0" parTransId="{3370737E-4F63-4A1C-B70D-EA879C510A06}" sibTransId="{08827E7E-69CA-4653-9665-10D800E84A31}"/>
    <dgm:cxn modelId="{F64C350E-74B7-4409-8DED-019D0901C4C9}" type="presParOf" srcId="{F951EC69-5CC4-4B3F-A833-FAAE6C5B1BA6}" destId="{34B4C86E-B012-42B3-8708-135EB58F3675}" srcOrd="0" destOrd="0" presId="urn:microsoft.com/office/officeart/2005/8/layout/vList4"/>
    <dgm:cxn modelId="{514C5A0A-6B94-437A-9364-6E10B152F593}" type="presParOf" srcId="{34B4C86E-B012-42B3-8708-135EB58F3675}" destId="{F82D4DAB-DA25-4D46-9EA0-ADAA7EB2A3B9}" srcOrd="0" destOrd="0" presId="urn:microsoft.com/office/officeart/2005/8/layout/vList4"/>
    <dgm:cxn modelId="{E8023B44-0521-4631-ACA8-840504053B8E}" type="presParOf" srcId="{34B4C86E-B012-42B3-8708-135EB58F3675}" destId="{E5AF215E-ED8A-4499-AD0A-564D4548D80B}" srcOrd="1" destOrd="0" presId="urn:microsoft.com/office/officeart/2005/8/layout/vList4"/>
    <dgm:cxn modelId="{28C92B22-CE54-4989-B9F5-3EDE7E52C3E5}" type="presParOf" srcId="{34B4C86E-B012-42B3-8708-135EB58F3675}" destId="{11D6DD2E-01EA-4468-8C8B-BF85D87E7FDF}" srcOrd="2" destOrd="0" presId="urn:microsoft.com/office/officeart/2005/8/layout/vList4"/>
    <dgm:cxn modelId="{119B0A0F-FAFC-4D13-A652-9DEDFA7FD884}" type="presParOf" srcId="{F951EC69-5CC4-4B3F-A833-FAAE6C5B1BA6}" destId="{D31F3FE7-5251-47D7-B13B-C32B4FC80172}" srcOrd="1" destOrd="0" presId="urn:microsoft.com/office/officeart/2005/8/layout/vList4"/>
    <dgm:cxn modelId="{D6786C4A-9F89-4A09-897C-B0A9669ED471}" type="presParOf" srcId="{F951EC69-5CC4-4B3F-A833-FAAE6C5B1BA6}" destId="{6961336C-EAB4-4F29-8D26-AC5ACCC2396D}" srcOrd="2" destOrd="0" presId="urn:microsoft.com/office/officeart/2005/8/layout/vList4"/>
    <dgm:cxn modelId="{4734AB77-C07B-472E-8CEE-D20F03D9DD07}" type="presParOf" srcId="{6961336C-EAB4-4F29-8D26-AC5ACCC2396D}" destId="{8E22E7BC-7C2D-4203-BD6C-B3FA37A93BC8}" srcOrd="0" destOrd="0" presId="urn:microsoft.com/office/officeart/2005/8/layout/vList4"/>
    <dgm:cxn modelId="{6B6D06F5-CDEC-4644-B239-6A437DF11F1F}" type="presParOf" srcId="{6961336C-EAB4-4F29-8D26-AC5ACCC2396D}" destId="{2406C9A2-F540-44DC-A086-019345CA3328}" srcOrd="1" destOrd="0" presId="urn:microsoft.com/office/officeart/2005/8/layout/vList4"/>
    <dgm:cxn modelId="{1E221DDF-EC2B-4574-B1B6-37FCC3BD7222}" type="presParOf" srcId="{6961336C-EAB4-4F29-8D26-AC5ACCC2396D}" destId="{F699B01A-EE36-45CD-97EC-EBDDB026A78D}"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1_3" csCatId="accent1" phldr="1"/>
      <dgm:spPr/>
    </dgm:pt>
    <dgm:pt modelId="{70CAC3DD-CF6F-4A5A-AF14-2CCA6FDF24D4}">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86A981-A568-45F5-9254-C679CB4FEC54}" type="doc">
      <dgm:prSet loTypeId="urn:microsoft.com/office/officeart/2008/layout/AscendingPictureAccentProcess" loCatId="process" qsTypeId="urn:microsoft.com/office/officeart/2005/8/quickstyle/simple3" qsCatId="simple" csTypeId="urn:microsoft.com/office/officeart/2005/8/colors/accent6_2" csCatId="accent6" phldr="1"/>
      <dgm:spPr/>
    </dgm:pt>
    <dgm:pt modelId="{58C87688-84FC-4B3E-B0EE-716BBE0555AA}">
      <dgm:prSet phldrT="[Text]"/>
      <dgm:spPr>
        <a:solidFill>
          <a:schemeClr val="accent4">
            <a:lumMod val="60000"/>
            <a:lumOff val="40000"/>
          </a:schemeClr>
        </a:solidFill>
      </dgm:spPr>
      <dgm:t>
        <a:bodyPr/>
        <a:lstStyle/>
        <a:p>
          <a:r>
            <a:rPr lang="en-US" dirty="0" smtClean="0"/>
            <a:t>RRB [1976]</a:t>
          </a:r>
          <a:endParaRPr lang="en-US" dirty="0"/>
        </a:p>
      </dgm:t>
    </dgm:pt>
    <dgm:pt modelId="{1B3DAC94-6708-4775-8A08-F84B194E3CBD}" type="parTrans" cxnId="{ABADFE37-6559-4B66-9E56-8EEA79A83D18}">
      <dgm:prSet/>
      <dgm:spPr/>
      <dgm:t>
        <a:bodyPr/>
        <a:lstStyle/>
        <a:p>
          <a:endParaRPr lang="en-US"/>
        </a:p>
      </dgm:t>
    </dgm:pt>
    <dgm:pt modelId="{D5906A73-9635-47BC-84FD-C636C2E211EF}" type="sibTrans" cxnId="{ABADFE37-6559-4B66-9E56-8EEA79A83D18}">
      <dgm:prSet/>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8B11E69-C6ED-4FE9-A936-86FA43BBD526}">
      <dgm:prSet phldrT="[Text]"/>
      <dgm:spPr>
        <a:solidFill>
          <a:schemeClr val="accent4">
            <a:lumMod val="60000"/>
            <a:lumOff val="40000"/>
          </a:schemeClr>
        </a:solidFill>
      </dgm:spPr>
      <dgm:t>
        <a:bodyPr/>
        <a:lstStyle/>
        <a:p>
          <a:r>
            <a:rPr lang="en-US" dirty="0" smtClean="0"/>
            <a:t>LAB [1996]</a:t>
          </a:r>
          <a:endParaRPr lang="en-US" dirty="0"/>
        </a:p>
      </dgm:t>
    </dgm:pt>
    <dgm:pt modelId="{6ABF5082-5CFF-43AE-A4FF-E2015BBE4E13}" type="parTrans" cxnId="{BC6C86BC-650E-416F-9D15-B14AF005E597}">
      <dgm:prSet/>
      <dgm:spPr/>
      <dgm:t>
        <a:bodyPr/>
        <a:lstStyle/>
        <a:p>
          <a:endParaRPr lang="en-US"/>
        </a:p>
      </dgm:t>
    </dgm:pt>
    <dgm:pt modelId="{BAC84D04-B8EB-43DB-9BEC-FEE8EF4D1FE3}" type="sibTrans" cxnId="{BC6C86BC-650E-416F-9D15-B14AF005E597}">
      <dgm:prSet/>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1AD591D8-32FF-4B0D-904E-877CACCEA1FD}">
      <dgm:prSet phldrT="[Text]"/>
      <dgm:spPr>
        <a:solidFill>
          <a:schemeClr val="accent4">
            <a:lumMod val="60000"/>
            <a:lumOff val="40000"/>
          </a:schemeClr>
        </a:solidFill>
        <a:ln>
          <a:solidFill>
            <a:srgbClr val="FFFF00"/>
          </a:solidFill>
        </a:ln>
      </dgm:spPr>
      <dgm:t>
        <a:bodyPr/>
        <a:lstStyle/>
        <a:p>
          <a:r>
            <a:rPr lang="en-US" dirty="0" smtClean="0"/>
            <a:t>Small Finance Banks Payment Banks [2015]</a:t>
          </a:r>
          <a:endParaRPr lang="en-US" dirty="0"/>
        </a:p>
      </dgm:t>
    </dgm:pt>
    <dgm:pt modelId="{7BFDDA0A-ABF2-4D5A-A6FF-621ACA75C9EE}" type="parTrans" cxnId="{A6726F9E-2207-40D1-9338-269B2962D2BA}">
      <dgm:prSet/>
      <dgm:spPr/>
      <dgm:t>
        <a:bodyPr/>
        <a:lstStyle/>
        <a:p>
          <a:endParaRPr lang="en-US"/>
        </a:p>
      </dgm:t>
    </dgm:pt>
    <dgm:pt modelId="{B7AB420A-4D5F-41B9-91F1-4B46A753A525}" type="sibTrans" cxnId="{A6726F9E-2207-40D1-9338-269B2962D2BA}">
      <dgm:prSet/>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D07A882D-5236-4784-8548-ACC8E6F0BD51}">
      <dgm:prSet phldrT="[Text]"/>
      <dgm:spPr/>
      <dgm:t>
        <a:bodyPr/>
        <a:lstStyle/>
        <a:p>
          <a:r>
            <a:rPr lang="en-US" dirty="0" smtClean="0"/>
            <a:t>Wholesale Bank (Proposed)</a:t>
          </a:r>
          <a:endParaRPr lang="en-US" dirty="0"/>
        </a:p>
      </dgm:t>
    </dgm:pt>
    <dgm:pt modelId="{12F420A9-132D-4507-9D04-1CBF86695C16}" type="parTrans" cxnId="{CAFF4102-F955-43D5-BF2E-1FB77DCB882C}">
      <dgm:prSet/>
      <dgm:spPr/>
      <dgm:t>
        <a:bodyPr/>
        <a:lstStyle/>
        <a:p>
          <a:endParaRPr lang="en-US"/>
        </a:p>
      </dgm:t>
    </dgm:pt>
    <dgm:pt modelId="{3ABF910F-4DE1-4533-BD6A-31BE80251126}" type="sibTrans" cxnId="{CAFF4102-F955-43D5-BF2E-1FB77DCB882C}">
      <dgm:prSet/>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37EB75B-1ACD-4E40-9674-B22073DB22EF}" type="pres">
      <dgm:prSet presAssocID="{A986A981-A568-45F5-9254-C679CB4FEC54}" presName="Name0" presStyleCnt="0">
        <dgm:presLayoutVars>
          <dgm:chMax val="7"/>
          <dgm:chPref val="7"/>
          <dgm:dir/>
        </dgm:presLayoutVars>
      </dgm:prSet>
      <dgm:spPr/>
    </dgm:pt>
    <dgm:pt modelId="{72B4D885-4904-4FC2-990B-73715C954FE2}" type="pres">
      <dgm:prSet presAssocID="{A986A981-A568-45F5-9254-C679CB4FEC54}" presName="dot1" presStyleLbl="alignNode1" presStyleIdx="0" presStyleCnt="13"/>
      <dgm:spPr/>
    </dgm:pt>
    <dgm:pt modelId="{DAEBC85B-52A0-41CB-AA30-24BD9D682C77}" type="pres">
      <dgm:prSet presAssocID="{A986A981-A568-45F5-9254-C679CB4FEC54}" presName="dot2" presStyleLbl="alignNode1" presStyleIdx="1" presStyleCnt="13"/>
      <dgm:spPr/>
    </dgm:pt>
    <dgm:pt modelId="{735D4738-B643-42B0-B1C0-F5B23E3168D9}" type="pres">
      <dgm:prSet presAssocID="{A986A981-A568-45F5-9254-C679CB4FEC54}" presName="dot3" presStyleLbl="alignNode1" presStyleIdx="2" presStyleCnt="13"/>
      <dgm:spPr/>
    </dgm:pt>
    <dgm:pt modelId="{CD98568B-769C-4AC0-A0DC-3E85650B5B5F}" type="pres">
      <dgm:prSet presAssocID="{A986A981-A568-45F5-9254-C679CB4FEC54}" presName="dot4" presStyleLbl="alignNode1" presStyleIdx="3" presStyleCnt="13"/>
      <dgm:spPr/>
    </dgm:pt>
    <dgm:pt modelId="{4F3D42BF-9EFC-40BB-844F-FD012CA0EA1C}" type="pres">
      <dgm:prSet presAssocID="{A986A981-A568-45F5-9254-C679CB4FEC54}" presName="dot5" presStyleLbl="alignNode1" presStyleIdx="4" presStyleCnt="13"/>
      <dgm:spPr/>
    </dgm:pt>
    <dgm:pt modelId="{A48BEB70-07CC-4349-8D74-89855455DDFE}" type="pres">
      <dgm:prSet presAssocID="{A986A981-A568-45F5-9254-C679CB4FEC54}" presName="dot6" presStyleLbl="alignNode1" presStyleIdx="5" presStyleCnt="13"/>
      <dgm:spPr/>
    </dgm:pt>
    <dgm:pt modelId="{32D80568-54E8-46B1-9943-CA9BB7D6F013}" type="pres">
      <dgm:prSet presAssocID="{A986A981-A568-45F5-9254-C679CB4FEC54}" presName="dotArrow1" presStyleLbl="alignNode1" presStyleIdx="6" presStyleCnt="13"/>
      <dgm:spPr/>
    </dgm:pt>
    <dgm:pt modelId="{266F1E70-2147-4DA9-8C28-A358C31C4374}" type="pres">
      <dgm:prSet presAssocID="{A986A981-A568-45F5-9254-C679CB4FEC54}" presName="dotArrow2" presStyleLbl="alignNode1" presStyleIdx="7" presStyleCnt="13"/>
      <dgm:spPr/>
    </dgm:pt>
    <dgm:pt modelId="{5259A460-9512-4A33-BBA7-EF0FFE97949B}" type="pres">
      <dgm:prSet presAssocID="{A986A981-A568-45F5-9254-C679CB4FEC54}" presName="dotArrow3" presStyleLbl="alignNode1" presStyleIdx="8" presStyleCnt="13"/>
      <dgm:spPr/>
    </dgm:pt>
    <dgm:pt modelId="{8C0D81A1-26CB-4FF0-A4DD-AB9DEF6623B3}" type="pres">
      <dgm:prSet presAssocID="{A986A981-A568-45F5-9254-C679CB4FEC54}" presName="dotArrow4" presStyleLbl="alignNode1" presStyleIdx="9" presStyleCnt="13"/>
      <dgm:spPr/>
    </dgm:pt>
    <dgm:pt modelId="{A55B6DD7-4E79-43E6-A264-FF4FD892F136}" type="pres">
      <dgm:prSet presAssocID="{A986A981-A568-45F5-9254-C679CB4FEC54}" presName="dotArrow5" presStyleLbl="alignNode1" presStyleIdx="10" presStyleCnt="13"/>
      <dgm:spPr/>
    </dgm:pt>
    <dgm:pt modelId="{3F9B9D8A-4413-4395-B2F5-8CD178BF4E6A}" type="pres">
      <dgm:prSet presAssocID="{A986A981-A568-45F5-9254-C679CB4FEC54}" presName="dotArrow6" presStyleLbl="alignNode1" presStyleIdx="11" presStyleCnt="13"/>
      <dgm:spPr/>
    </dgm:pt>
    <dgm:pt modelId="{172C5FC7-3CF6-4A8D-B792-3DA65ED4B7FD}" type="pres">
      <dgm:prSet presAssocID="{A986A981-A568-45F5-9254-C679CB4FEC54}" presName="dotArrow7" presStyleLbl="alignNode1" presStyleIdx="12" presStyleCnt="13"/>
      <dgm:spPr/>
    </dgm:pt>
    <dgm:pt modelId="{A79BE844-11F1-438B-9175-DCB6CC8ED686}" type="pres">
      <dgm:prSet presAssocID="{58C87688-84FC-4B3E-B0EE-716BBE0555AA}" presName="parTx1" presStyleLbl="node1" presStyleIdx="0" presStyleCnt="4"/>
      <dgm:spPr/>
      <dgm:t>
        <a:bodyPr/>
        <a:lstStyle/>
        <a:p>
          <a:endParaRPr lang="en-US"/>
        </a:p>
      </dgm:t>
    </dgm:pt>
    <dgm:pt modelId="{B5DCC04A-1F87-4413-A662-EEC450BDA587}" type="pres">
      <dgm:prSet presAssocID="{D5906A73-9635-47BC-84FD-C636C2E211EF}" presName="picture1" presStyleCnt="0"/>
      <dgm:spPr/>
    </dgm:pt>
    <dgm:pt modelId="{D03FBEDE-7DF1-4C0D-9554-7DEDB14D5248}" type="pres">
      <dgm:prSet presAssocID="{D5906A73-9635-47BC-84FD-C636C2E211EF}" presName="imageRepeatNode" presStyleLbl="fgImgPlace1" presStyleIdx="0" presStyleCnt="4"/>
      <dgm:spPr/>
      <dgm:t>
        <a:bodyPr/>
        <a:lstStyle/>
        <a:p>
          <a:endParaRPr lang="en-US"/>
        </a:p>
      </dgm:t>
    </dgm:pt>
    <dgm:pt modelId="{87942E02-5FCC-4727-BAD9-1FBE62EC8A9B}" type="pres">
      <dgm:prSet presAssocID="{E8B11E69-C6ED-4FE9-A936-86FA43BBD526}" presName="parTx2" presStyleLbl="node1" presStyleIdx="1" presStyleCnt="4"/>
      <dgm:spPr/>
      <dgm:t>
        <a:bodyPr/>
        <a:lstStyle/>
        <a:p>
          <a:endParaRPr lang="en-US"/>
        </a:p>
      </dgm:t>
    </dgm:pt>
    <dgm:pt modelId="{E3E898B0-7503-437B-B920-710689A1D86D}" type="pres">
      <dgm:prSet presAssocID="{BAC84D04-B8EB-43DB-9BEC-FEE8EF4D1FE3}" presName="picture2" presStyleCnt="0"/>
      <dgm:spPr/>
    </dgm:pt>
    <dgm:pt modelId="{44C3400C-B037-4F5C-B1A5-620D54377A88}" type="pres">
      <dgm:prSet presAssocID="{BAC84D04-B8EB-43DB-9BEC-FEE8EF4D1FE3}" presName="imageRepeatNode" presStyleLbl="fgImgPlace1" presStyleIdx="1" presStyleCnt="4"/>
      <dgm:spPr/>
      <dgm:t>
        <a:bodyPr/>
        <a:lstStyle/>
        <a:p>
          <a:endParaRPr lang="en-US"/>
        </a:p>
      </dgm:t>
    </dgm:pt>
    <dgm:pt modelId="{5F0EDBDC-339A-4ED8-AA7B-524A904BEDE2}" type="pres">
      <dgm:prSet presAssocID="{1AD591D8-32FF-4B0D-904E-877CACCEA1FD}" presName="parTx3" presStyleLbl="node1" presStyleIdx="2" presStyleCnt="4"/>
      <dgm:spPr/>
      <dgm:t>
        <a:bodyPr/>
        <a:lstStyle/>
        <a:p>
          <a:endParaRPr lang="en-US"/>
        </a:p>
      </dgm:t>
    </dgm:pt>
    <dgm:pt modelId="{0A8A0F98-0B98-4F93-8E2F-C65DC1BB539B}" type="pres">
      <dgm:prSet presAssocID="{B7AB420A-4D5F-41B9-91F1-4B46A753A525}" presName="picture3" presStyleCnt="0"/>
      <dgm:spPr/>
    </dgm:pt>
    <dgm:pt modelId="{385BA899-1911-42F2-9D43-7A6C26679AD9}" type="pres">
      <dgm:prSet presAssocID="{B7AB420A-4D5F-41B9-91F1-4B46A753A525}" presName="imageRepeatNode" presStyleLbl="fgImgPlace1" presStyleIdx="2" presStyleCnt="4"/>
      <dgm:spPr/>
      <dgm:t>
        <a:bodyPr/>
        <a:lstStyle/>
        <a:p>
          <a:endParaRPr lang="en-US"/>
        </a:p>
      </dgm:t>
    </dgm:pt>
    <dgm:pt modelId="{37A902DA-3DD7-40E3-880C-6E5C6EDBC771}" type="pres">
      <dgm:prSet presAssocID="{D07A882D-5236-4784-8548-ACC8E6F0BD51}" presName="parTx4" presStyleLbl="node1" presStyleIdx="3" presStyleCnt="4"/>
      <dgm:spPr/>
      <dgm:t>
        <a:bodyPr/>
        <a:lstStyle/>
        <a:p>
          <a:endParaRPr lang="en-US"/>
        </a:p>
      </dgm:t>
    </dgm:pt>
    <dgm:pt modelId="{6944358C-29A3-43CD-BDF2-1257CB3351B0}" type="pres">
      <dgm:prSet presAssocID="{3ABF910F-4DE1-4533-BD6A-31BE80251126}" presName="picture4" presStyleCnt="0"/>
      <dgm:spPr/>
    </dgm:pt>
    <dgm:pt modelId="{77E6AF5C-5DC1-4CBB-89ED-B46608A81851}" type="pres">
      <dgm:prSet presAssocID="{3ABF910F-4DE1-4533-BD6A-31BE80251126}" presName="imageRepeatNode" presStyleLbl="fgImgPlace1" presStyleIdx="3" presStyleCnt="4"/>
      <dgm:spPr/>
      <dgm:t>
        <a:bodyPr/>
        <a:lstStyle/>
        <a:p>
          <a:endParaRPr lang="en-US"/>
        </a:p>
      </dgm:t>
    </dgm:pt>
  </dgm:ptLst>
  <dgm:cxnLst>
    <dgm:cxn modelId="{ABADFE37-6559-4B66-9E56-8EEA79A83D18}" srcId="{A986A981-A568-45F5-9254-C679CB4FEC54}" destId="{58C87688-84FC-4B3E-B0EE-716BBE0555AA}" srcOrd="0" destOrd="0" parTransId="{1B3DAC94-6708-4775-8A08-F84B194E3CBD}" sibTransId="{D5906A73-9635-47BC-84FD-C636C2E211EF}"/>
    <dgm:cxn modelId="{CAFF4102-F955-43D5-BF2E-1FB77DCB882C}" srcId="{A986A981-A568-45F5-9254-C679CB4FEC54}" destId="{D07A882D-5236-4784-8548-ACC8E6F0BD51}" srcOrd="3" destOrd="0" parTransId="{12F420A9-132D-4507-9D04-1CBF86695C16}" sibTransId="{3ABF910F-4DE1-4533-BD6A-31BE80251126}"/>
    <dgm:cxn modelId="{65406117-8672-4E9C-AC40-C602836AF6AC}" type="presOf" srcId="{D5906A73-9635-47BC-84FD-C636C2E211EF}" destId="{D03FBEDE-7DF1-4C0D-9554-7DEDB14D5248}" srcOrd="0" destOrd="0" presId="urn:microsoft.com/office/officeart/2008/layout/AscendingPictureAccentProcess"/>
    <dgm:cxn modelId="{A6726F9E-2207-40D1-9338-269B2962D2BA}" srcId="{A986A981-A568-45F5-9254-C679CB4FEC54}" destId="{1AD591D8-32FF-4B0D-904E-877CACCEA1FD}" srcOrd="2" destOrd="0" parTransId="{7BFDDA0A-ABF2-4D5A-A6FF-621ACA75C9EE}" sibTransId="{B7AB420A-4D5F-41B9-91F1-4B46A753A525}"/>
    <dgm:cxn modelId="{3BF1B1F5-9F99-4C61-A1E6-8C7346107EE9}" type="presOf" srcId="{58C87688-84FC-4B3E-B0EE-716BBE0555AA}" destId="{A79BE844-11F1-438B-9175-DCB6CC8ED686}" srcOrd="0" destOrd="0" presId="urn:microsoft.com/office/officeart/2008/layout/AscendingPictureAccentProcess"/>
    <dgm:cxn modelId="{8A8C9260-4E1A-4977-A580-D637C78932E3}" type="presOf" srcId="{D07A882D-5236-4784-8548-ACC8E6F0BD51}" destId="{37A902DA-3DD7-40E3-880C-6E5C6EDBC771}" srcOrd="0" destOrd="0" presId="urn:microsoft.com/office/officeart/2008/layout/AscendingPictureAccentProcess"/>
    <dgm:cxn modelId="{1491665A-84B9-4263-A001-0CE2CA959289}" type="presOf" srcId="{A986A981-A568-45F5-9254-C679CB4FEC54}" destId="{A37EB75B-1ACD-4E40-9674-B22073DB22EF}" srcOrd="0" destOrd="0" presId="urn:microsoft.com/office/officeart/2008/layout/AscendingPictureAccentProcess"/>
    <dgm:cxn modelId="{0DA70185-77DD-424A-B33F-2AA5C3EF53FF}" type="presOf" srcId="{1AD591D8-32FF-4B0D-904E-877CACCEA1FD}" destId="{5F0EDBDC-339A-4ED8-AA7B-524A904BEDE2}" srcOrd="0" destOrd="0" presId="urn:microsoft.com/office/officeart/2008/layout/AscendingPictureAccentProcess"/>
    <dgm:cxn modelId="{3ECD145D-6DE9-418F-9A70-FAD90BA17E25}" type="presOf" srcId="{3ABF910F-4DE1-4533-BD6A-31BE80251126}" destId="{77E6AF5C-5DC1-4CBB-89ED-B46608A81851}" srcOrd="0" destOrd="0" presId="urn:microsoft.com/office/officeart/2008/layout/AscendingPictureAccentProcess"/>
    <dgm:cxn modelId="{BC6C86BC-650E-416F-9D15-B14AF005E597}" srcId="{A986A981-A568-45F5-9254-C679CB4FEC54}" destId="{E8B11E69-C6ED-4FE9-A936-86FA43BBD526}" srcOrd="1" destOrd="0" parTransId="{6ABF5082-5CFF-43AE-A4FF-E2015BBE4E13}" sibTransId="{BAC84D04-B8EB-43DB-9BEC-FEE8EF4D1FE3}"/>
    <dgm:cxn modelId="{259D250C-90E5-4F41-8D40-BB22F92BB13F}" type="presOf" srcId="{BAC84D04-B8EB-43DB-9BEC-FEE8EF4D1FE3}" destId="{44C3400C-B037-4F5C-B1A5-620D54377A88}" srcOrd="0" destOrd="0" presId="urn:microsoft.com/office/officeart/2008/layout/AscendingPictureAccentProcess"/>
    <dgm:cxn modelId="{6CC2414A-D37D-407F-B188-7DFD354ED4B2}" type="presOf" srcId="{E8B11E69-C6ED-4FE9-A936-86FA43BBD526}" destId="{87942E02-5FCC-4727-BAD9-1FBE62EC8A9B}" srcOrd="0" destOrd="0" presId="urn:microsoft.com/office/officeart/2008/layout/AscendingPictureAccentProcess"/>
    <dgm:cxn modelId="{B4AB431A-1BF9-4DF3-8E8E-322060B47362}" type="presOf" srcId="{B7AB420A-4D5F-41B9-91F1-4B46A753A525}" destId="{385BA899-1911-42F2-9D43-7A6C26679AD9}" srcOrd="0" destOrd="0" presId="urn:microsoft.com/office/officeart/2008/layout/AscendingPictureAccentProcess"/>
    <dgm:cxn modelId="{2271A651-A48A-4C4A-BC52-084A2DA23946}" type="presParOf" srcId="{A37EB75B-1ACD-4E40-9674-B22073DB22EF}" destId="{72B4D885-4904-4FC2-990B-73715C954FE2}" srcOrd="0" destOrd="0" presId="urn:microsoft.com/office/officeart/2008/layout/AscendingPictureAccentProcess"/>
    <dgm:cxn modelId="{2002A41E-AD9B-4493-8806-38177BFBD53F}" type="presParOf" srcId="{A37EB75B-1ACD-4E40-9674-B22073DB22EF}" destId="{DAEBC85B-52A0-41CB-AA30-24BD9D682C77}" srcOrd="1" destOrd="0" presId="urn:microsoft.com/office/officeart/2008/layout/AscendingPictureAccentProcess"/>
    <dgm:cxn modelId="{C1A0566B-3C92-4D24-96BC-F28FC3B9B59B}" type="presParOf" srcId="{A37EB75B-1ACD-4E40-9674-B22073DB22EF}" destId="{735D4738-B643-42B0-B1C0-F5B23E3168D9}" srcOrd="2" destOrd="0" presId="urn:microsoft.com/office/officeart/2008/layout/AscendingPictureAccentProcess"/>
    <dgm:cxn modelId="{E891B064-027E-4D6F-8025-A3F368FB4969}" type="presParOf" srcId="{A37EB75B-1ACD-4E40-9674-B22073DB22EF}" destId="{CD98568B-769C-4AC0-A0DC-3E85650B5B5F}" srcOrd="3" destOrd="0" presId="urn:microsoft.com/office/officeart/2008/layout/AscendingPictureAccentProcess"/>
    <dgm:cxn modelId="{9CD30599-4E83-476A-906A-5C0073B7AC6D}" type="presParOf" srcId="{A37EB75B-1ACD-4E40-9674-B22073DB22EF}" destId="{4F3D42BF-9EFC-40BB-844F-FD012CA0EA1C}" srcOrd="4" destOrd="0" presId="urn:microsoft.com/office/officeart/2008/layout/AscendingPictureAccentProcess"/>
    <dgm:cxn modelId="{281FC70E-E6C4-49BD-82D7-184CE06BCA71}" type="presParOf" srcId="{A37EB75B-1ACD-4E40-9674-B22073DB22EF}" destId="{A48BEB70-07CC-4349-8D74-89855455DDFE}" srcOrd="5" destOrd="0" presId="urn:microsoft.com/office/officeart/2008/layout/AscendingPictureAccentProcess"/>
    <dgm:cxn modelId="{B427AB10-41E6-4B83-B667-0EEDC85E5C8B}" type="presParOf" srcId="{A37EB75B-1ACD-4E40-9674-B22073DB22EF}" destId="{32D80568-54E8-46B1-9943-CA9BB7D6F013}" srcOrd="6" destOrd="0" presId="urn:microsoft.com/office/officeart/2008/layout/AscendingPictureAccentProcess"/>
    <dgm:cxn modelId="{146C31C5-AF1B-427F-93FA-26C59246020F}" type="presParOf" srcId="{A37EB75B-1ACD-4E40-9674-B22073DB22EF}" destId="{266F1E70-2147-4DA9-8C28-A358C31C4374}" srcOrd="7" destOrd="0" presId="urn:microsoft.com/office/officeart/2008/layout/AscendingPictureAccentProcess"/>
    <dgm:cxn modelId="{E37BA2A6-3EA6-4F80-9825-78BB181C5A62}" type="presParOf" srcId="{A37EB75B-1ACD-4E40-9674-B22073DB22EF}" destId="{5259A460-9512-4A33-BBA7-EF0FFE97949B}" srcOrd="8" destOrd="0" presId="urn:microsoft.com/office/officeart/2008/layout/AscendingPictureAccentProcess"/>
    <dgm:cxn modelId="{F3722249-FA5F-45B1-B071-A0166DB67507}" type="presParOf" srcId="{A37EB75B-1ACD-4E40-9674-B22073DB22EF}" destId="{8C0D81A1-26CB-4FF0-A4DD-AB9DEF6623B3}" srcOrd="9" destOrd="0" presId="urn:microsoft.com/office/officeart/2008/layout/AscendingPictureAccentProcess"/>
    <dgm:cxn modelId="{D64734CF-5AA0-4532-AF43-13A04F4D003F}" type="presParOf" srcId="{A37EB75B-1ACD-4E40-9674-B22073DB22EF}" destId="{A55B6DD7-4E79-43E6-A264-FF4FD892F136}" srcOrd="10" destOrd="0" presId="urn:microsoft.com/office/officeart/2008/layout/AscendingPictureAccentProcess"/>
    <dgm:cxn modelId="{EBC783DA-8B7A-4063-B424-855C013A2671}" type="presParOf" srcId="{A37EB75B-1ACD-4E40-9674-B22073DB22EF}" destId="{3F9B9D8A-4413-4395-B2F5-8CD178BF4E6A}" srcOrd="11" destOrd="0" presId="urn:microsoft.com/office/officeart/2008/layout/AscendingPictureAccentProcess"/>
    <dgm:cxn modelId="{A2881006-2E81-4F46-94E2-A7BA73B66FCE}" type="presParOf" srcId="{A37EB75B-1ACD-4E40-9674-B22073DB22EF}" destId="{172C5FC7-3CF6-4A8D-B792-3DA65ED4B7FD}" srcOrd="12" destOrd="0" presId="urn:microsoft.com/office/officeart/2008/layout/AscendingPictureAccentProcess"/>
    <dgm:cxn modelId="{00737C58-AF22-495F-AD8C-E933C488A567}" type="presParOf" srcId="{A37EB75B-1ACD-4E40-9674-B22073DB22EF}" destId="{A79BE844-11F1-438B-9175-DCB6CC8ED686}" srcOrd="13" destOrd="0" presId="urn:microsoft.com/office/officeart/2008/layout/AscendingPictureAccentProcess"/>
    <dgm:cxn modelId="{7818F7CA-A8BA-4FA1-AABF-4BD4065B631D}" type="presParOf" srcId="{A37EB75B-1ACD-4E40-9674-B22073DB22EF}" destId="{B5DCC04A-1F87-4413-A662-EEC450BDA587}" srcOrd="14" destOrd="0" presId="urn:microsoft.com/office/officeart/2008/layout/AscendingPictureAccentProcess"/>
    <dgm:cxn modelId="{07318070-F38F-4B16-840D-1DC625580A8E}" type="presParOf" srcId="{B5DCC04A-1F87-4413-A662-EEC450BDA587}" destId="{D03FBEDE-7DF1-4C0D-9554-7DEDB14D5248}" srcOrd="0" destOrd="0" presId="urn:microsoft.com/office/officeart/2008/layout/AscendingPictureAccentProcess"/>
    <dgm:cxn modelId="{8469E46A-1F46-4C5C-98E8-E8BE8189A547}" type="presParOf" srcId="{A37EB75B-1ACD-4E40-9674-B22073DB22EF}" destId="{87942E02-5FCC-4727-BAD9-1FBE62EC8A9B}" srcOrd="15" destOrd="0" presId="urn:microsoft.com/office/officeart/2008/layout/AscendingPictureAccentProcess"/>
    <dgm:cxn modelId="{1789BFAC-CF09-41C5-B790-1552EA335ABA}" type="presParOf" srcId="{A37EB75B-1ACD-4E40-9674-B22073DB22EF}" destId="{E3E898B0-7503-437B-B920-710689A1D86D}" srcOrd="16" destOrd="0" presId="urn:microsoft.com/office/officeart/2008/layout/AscendingPictureAccentProcess"/>
    <dgm:cxn modelId="{B24E40C7-A241-4537-84A6-56234ABFBB4E}" type="presParOf" srcId="{E3E898B0-7503-437B-B920-710689A1D86D}" destId="{44C3400C-B037-4F5C-B1A5-620D54377A88}" srcOrd="0" destOrd="0" presId="urn:microsoft.com/office/officeart/2008/layout/AscendingPictureAccentProcess"/>
    <dgm:cxn modelId="{CD0D8E31-C05B-478F-BEE1-D640CEC99A34}" type="presParOf" srcId="{A37EB75B-1ACD-4E40-9674-B22073DB22EF}" destId="{5F0EDBDC-339A-4ED8-AA7B-524A904BEDE2}" srcOrd="17" destOrd="0" presId="urn:microsoft.com/office/officeart/2008/layout/AscendingPictureAccentProcess"/>
    <dgm:cxn modelId="{4FB0F7C9-DAC3-4F86-AD2E-01575B023C9A}" type="presParOf" srcId="{A37EB75B-1ACD-4E40-9674-B22073DB22EF}" destId="{0A8A0F98-0B98-4F93-8E2F-C65DC1BB539B}" srcOrd="18" destOrd="0" presId="urn:microsoft.com/office/officeart/2008/layout/AscendingPictureAccentProcess"/>
    <dgm:cxn modelId="{4335C17D-BCE2-4EA4-B093-693D0497B07D}" type="presParOf" srcId="{0A8A0F98-0B98-4F93-8E2F-C65DC1BB539B}" destId="{385BA899-1911-42F2-9D43-7A6C26679AD9}" srcOrd="0" destOrd="0" presId="urn:microsoft.com/office/officeart/2008/layout/AscendingPictureAccentProcess"/>
    <dgm:cxn modelId="{8B4D72D5-D22E-48A7-91E0-E521E1D3BBAC}" type="presParOf" srcId="{A37EB75B-1ACD-4E40-9674-B22073DB22EF}" destId="{37A902DA-3DD7-40E3-880C-6E5C6EDBC771}" srcOrd="19" destOrd="0" presId="urn:microsoft.com/office/officeart/2008/layout/AscendingPictureAccentProcess"/>
    <dgm:cxn modelId="{98C0EA34-36E8-4967-809C-52250A2B22C1}" type="presParOf" srcId="{A37EB75B-1ACD-4E40-9674-B22073DB22EF}" destId="{6944358C-29A3-43CD-BDF2-1257CB3351B0}" srcOrd="20" destOrd="0" presId="urn:microsoft.com/office/officeart/2008/layout/AscendingPictureAccentProcess"/>
    <dgm:cxn modelId="{4E120DD3-8DE5-4BF3-83D1-81D4A0F29471}" type="presParOf" srcId="{6944358C-29A3-43CD-BDF2-1257CB3351B0}" destId="{77E6AF5C-5DC1-4CBB-89ED-B46608A81851}" srcOrd="0" destOrd="0" presId="urn:microsoft.com/office/officeart/2008/layout/AscendingPictureAccent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1159B5-C9D7-47F0-88B5-7E72937D1F53}"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BB3EA3BF-E5E4-4627-89FC-D2D13DF2C2E6}">
      <dgm:prSet phldrT="[Text]"/>
      <dgm:spPr/>
      <dgm:t>
        <a:bodyPr/>
        <a:lstStyle/>
        <a:p>
          <a:r>
            <a:rPr lang="en-US" dirty="0" smtClean="0"/>
            <a:t>2014</a:t>
          </a:r>
          <a:endParaRPr lang="en-US" dirty="0"/>
        </a:p>
      </dgm:t>
    </dgm:pt>
    <dgm:pt modelId="{4AC4C5F9-99D9-4663-8B71-6C7C3E29BDAF}" type="parTrans" cxnId="{F0F6E737-9EB6-4EAF-817B-E4481A105AB6}">
      <dgm:prSet/>
      <dgm:spPr/>
      <dgm:t>
        <a:bodyPr/>
        <a:lstStyle/>
        <a:p>
          <a:endParaRPr lang="en-US"/>
        </a:p>
      </dgm:t>
    </dgm:pt>
    <dgm:pt modelId="{ECC19DAA-7B3B-4121-A971-3ED2681D0A44}" type="sibTrans" cxnId="{F0F6E737-9EB6-4EAF-817B-E4481A105AB6}">
      <dgm:prSet/>
      <dgm:spPr/>
      <dgm:t>
        <a:bodyPr/>
        <a:lstStyle/>
        <a:p>
          <a:endParaRPr lang="en-US"/>
        </a:p>
      </dgm:t>
    </dgm:pt>
    <dgm:pt modelId="{252A13FA-5557-426A-88D0-F4D5741B6E46}">
      <dgm:prSet phldrT="[Text]"/>
      <dgm:spPr/>
      <dgm:t>
        <a:bodyPr/>
        <a:lstStyle/>
        <a:p>
          <a:r>
            <a:rPr lang="en-US" dirty="0" smtClean="0"/>
            <a:t>2017, April</a:t>
          </a:r>
          <a:endParaRPr lang="en-US" dirty="0"/>
        </a:p>
      </dgm:t>
    </dgm:pt>
    <dgm:pt modelId="{4282C1E6-4C88-4023-B3E1-9540754D5961}" type="parTrans" cxnId="{D6077F74-9D94-43AB-91F9-31E402FF9789}">
      <dgm:prSet/>
      <dgm:spPr/>
      <dgm:t>
        <a:bodyPr/>
        <a:lstStyle/>
        <a:p>
          <a:endParaRPr lang="en-US"/>
        </a:p>
      </dgm:t>
    </dgm:pt>
    <dgm:pt modelId="{9D5B60B6-79E5-45EB-B634-DA12C99290DE}" type="sibTrans" cxnId="{D6077F74-9D94-43AB-91F9-31E402FF9789}">
      <dgm:prSet/>
      <dgm:spPr/>
      <dgm:t>
        <a:bodyPr/>
        <a:lstStyle/>
        <a:p>
          <a:endParaRPr lang="en-US"/>
        </a:p>
      </dgm:t>
    </dgm:pt>
    <dgm:pt modelId="{65BA5FDF-AACB-4C04-81E3-FF7B88498CA2}">
      <dgm:prSet phldrT="[Text]"/>
      <dgm:spPr/>
      <dgm:t>
        <a:bodyPr/>
        <a:lstStyle/>
        <a:p>
          <a:r>
            <a:rPr lang="en-US" dirty="0" err="1" smtClean="0"/>
            <a:t>Nachiket</a:t>
          </a:r>
          <a:r>
            <a:rPr lang="en-US" dirty="0" smtClean="0"/>
            <a:t> Mor Committee proposed</a:t>
          </a:r>
          <a:endParaRPr lang="en-US" dirty="0"/>
        </a:p>
      </dgm:t>
    </dgm:pt>
    <dgm:pt modelId="{3C88188B-7820-41C0-9995-6FE64C0A1C58}" type="parTrans" cxnId="{A9541A8A-49C4-46A9-B9BE-359AB1BB7259}">
      <dgm:prSet/>
      <dgm:spPr/>
      <dgm:t>
        <a:bodyPr/>
        <a:lstStyle/>
        <a:p>
          <a:endParaRPr lang="en-US"/>
        </a:p>
      </dgm:t>
    </dgm:pt>
    <dgm:pt modelId="{82B02ED3-C3D8-41AC-B040-F762CA86A4FC}" type="sibTrans" cxnId="{A9541A8A-49C4-46A9-B9BE-359AB1BB7259}">
      <dgm:prSet/>
      <dgm:spPr/>
      <dgm:t>
        <a:bodyPr/>
        <a:lstStyle/>
        <a:p>
          <a:endParaRPr lang="en-US"/>
        </a:p>
      </dgm:t>
    </dgm:pt>
    <dgm:pt modelId="{9E369549-9A5B-43D6-A676-14DA8676F0D4}">
      <dgm:prSet phldrT="[Text]"/>
      <dgm:spPr/>
      <dgm:t>
        <a:bodyPr/>
        <a:lstStyle/>
        <a:p>
          <a:r>
            <a:rPr lang="en-US" dirty="0" smtClean="0"/>
            <a:t>2016, April</a:t>
          </a:r>
          <a:endParaRPr lang="en-US" dirty="0"/>
        </a:p>
      </dgm:t>
    </dgm:pt>
    <dgm:pt modelId="{02379ADB-DCA2-4D6D-A9DC-374A2BBA76FB}" type="parTrans" cxnId="{39CD7FFF-D6C5-4ECE-B971-A0F4DB4BB4CE}">
      <dgm:prSet/>
      <dgm:spPr/>
      <dgm:t>
        <a:bodyPr/>
        <a:lstStyle/>
        <a:p>
          <a:endParaRPr lang="en-US"/>
        </a:p>
      </dgm:t>
    </dgm:pt>
    <dgm:pt modelId="{E2520943-1582-4961-B554-CB96808AE739}" type="sibTrans" cxnId="{39CD7FFF-D6C5-4ECE-B971-A0F4DB4BB4CE}">
      <dgm:prSet/>
      <dgm:spPr/>
      <dgm:t>
        <a:bodyPr/>
        <a:lstStyle/>
        <a:p>
          <a:endParaRPr lang="en-US"/>
        </a:p>
      </dgm:t>
    </dgm:pt>
    <dgm:pt modelId="{A70821AB-6354-4D8C-9F3A-3E5B138D1CD7}">
      <dgm:prSet phldrT="[Text]"/>
      <dgm:spPr/>
      <dgm:t>
        <a:bodyPr/>
        <a:lstStyle/>
        <a:p>
          <a:r>
            <a:rPr lang="en-US" dirty="0" err="1" smtClean="0"/>
            <a:t>M.policy</a:t>
          </a:r>
          <a:r>
            <a:rPr lang="en-US" dirty="0" smtClean="0"/>
            <a:t> mentioned</a:t>
          </a:r>
          <a:endParaRPr lang="en-US" dirty="0"/>
        </a:p>
      </dgm:t>
    </dgm:pt>
    <dgm:pt modelId="{79504DC7-EE91-4DED-9029-3B7CD39E34E0}" type="parTrans" cxnId="{B9B492C8-BE14-4CCC-90D6-1C38C7CC3625}">
      <dgm:prSet/>
      <dgm:spPr/>
      <dgm:t>
        <a:bodyPr/>
        <a:lstStyle/>
        <a:p>
          <a:endParaRPr lang="en-US"/>
        </a:p>
      </dgm:t>
    </dgm:pt>
    <dgm:pt modelId="{8A711FB1-C765-4E01-83AA-7A22C5048910}" type="sibTrans" cxnId="{B9B492C8-BE14-4CCC-90D6-1C38C7CC3625}">
      <dgm:prSet/>
      <dgm:spPr/>
      <dgm:t>
        <a:bodyPr/>
        <a:lstStyle/>
        <a:p>
          <a:endParaRPr lang="en-US"/>
        </a:p>
      </dgm:t>
    </dgm:pt>
    <dgm:pt modelId="{D7252B69-4B80-4365-AB72-1C19332C1CBB}">
      <dgm:prSet phldrT="[Text]"/>
      <dgm:spPr/>
      <dgm:t>
        <a:bodyPr/>
        <a:lstStyle/>
        <a:p>
          <a:r>
            <a:rPr lang="en-US" dirty="0" smtClean="0"/>
            <a:t>Discussion Paper</a:t>
          </a:r>
          <a:endParaRPr lang="en-US" dirty="0"/>
        </a:p>
      </dgm:t>
    </dgm:pt>
    <dgm:pt modelId="{FCBCACE0-2121-4A59-B40A-94EE51B252C5}" type="parTrans" cxnId="{71A9BAA8-3964-4B42-A64E-BBBA58E67D8A}">
      <dgm:prSet/>
      <dgm:spPr/>
      <dgm:t>
        <a:bodyPr/>
        <a:lstStyle/>
        <a:p>
          <a:endParaRPr lang="en-US"/>
        </a:p>
      </dgm:t>
    </dgm:pt>
    <dgm:pt modelId="{AB3E2396-9F6C-4AEF-8EF7-9E777FA389C6}" type="sibTrans" cxnId="{71A9BAA8-3964-4B42-A64E-BBBA58E67D8A}">
      <dgm:prSet/>
      <dgm:spPr/>
      <dgm:t>
        <a:bodyPr/>
        <a:lstStyle/>
        <a:p>
          <a:endParaRPr lang="en-US"/>
        </a:p>
      </dgm:t>
    </dgm:pt>
    <dgm:pt modelId="{5C6D58A9-E256-4199-98EF-0DE04C8EB9E2}" type="pres">
      <dgm:prSet presAssocID="{031159B5-C9D7-47F0-88B5-7E72937D1F53}" presName="rootnode" presStyleCnt="0">
        <dgm:presLayoutVars>
          <dgm:chMax/>
          <dgm:chPref/>
          <dgm:dir/>
          <dgm:animLvl val="lvl"/>
        </dgm:presLayoutVars>
      </dgm:prSet>
      <dgm:spPr/>
      <dgm:t>
        <a:bodyPr/>
        <a:lstStyle/>
        <a:p>
          <a:endParaRPr lang="en-US"/>
        </a:p>
      </dgm:t>
    </dgm:pt>
    <dgm:pt modelId="{2690EDB6-4981-4F67-9F1E-BE7CDF995632}" type="pres">
      <dgm:prSet presAssocID="{BB3EA3BF-E5E4-4627-89FC-D2D13DF2C2E6}" presName="composite" presStyleCnt="0"/>
      <dgm:spPr/>
    </dgm:pt>
    <dgm:pt modelId="{779CFC99-2DF3-4A7E-B180-9F9C5B3DA0D5}" type="pres">
      <dgm:prSet presAssocID="{BB3EA3BF-E5E4-4627-89FC-D2D13DF2C2E6}" presName="LShape" presStyleLbl="alignNode1" presStyleIdx="0" presStyleCnt="5"/>
      <dgm:spPr/>
    </dgm:pt>
    <dgm:pt modelId="{A59ECE9E-C144-4669-AB12-32BA13EC6881}" type="pres">
      <dgm:prSet presAssocID="{BB3EA3BF-E5E4-4627-89FC-D2D13DF2C2E6}" presName="ParentText" presStyleLbl="revTx" presStyleIdx="0" presStyleCnt="3">
        <dgm:presLayoutVars>
          <dgm:chMax val="0"/>
          <dgm:chPref val="0"/>
          <dgm:bulletEnabled val="1"/>
        </dgm:presLayoutVars>
      </dgm:prSet>
      <dgm:spPr/>
      <dgm:t>
        <a:bodyPr/>
        <a:lstStyle/>
        <a:p>
          <a:endParaRPr lang="en-US"/>
        </a:p>
      </dgm:t>
    </dgm:pt>
    <dgm:pt modelId="{82BE19D8-C600-4B52-8789-90D10574FCE6}" type="pres">
      <dgm:prSet presAssocID="{BB3EA3BF-E5E4-4627-89FC-D2D13DF2C2E6}" presName="Triangle" presStyleLbl="alignNode1" presStyleIdx="1" presStyleCnt="5"/>
      <dgm:spPr/>
    </dgm:pt>
    <dgm:pt modelId="{DF5AB36D-FA20-46CF-AE3E-4D0500DF5114}" type="pres">
      <dgm:prSet presAssocID="{ECC19DAA-7B3B-4121-A971-3ED2681D0A44}" presName="sibTrans" presStyleCnt="0"/>
      <dgm:spPr/>
    </dgm:pt>
    <dgm:pt modelId="{BDEE8531-8BD0-4AF0-A111-2D247FCD10A2}" type="pres">
      <dgm:prSet presAssocID="{ECC19DAA-7B3B-4121-A971-3ED2681D0A44}" presName="space" presStyleCnt="0"/>
      <dgm:spPr/>
    </dgm:pt>
    <dgm:pt modelId="{DD7BAEF7-240C-49EA-8F8E-2186FE044913}" type="pres">
      <dgm:prSet presAssocID="{9E369549-9A5B-43D6-A676-14DA8676F0D4}" presName="composite" presStyleCnt="0"/>
      <dgm:spPr/>
    </dgm:pt>
    <dgm:pt modelId="{4E6C42D9-A918-4A25-AE4C-2D7C7C7CFF12}" type="pres">
      <dgm:prSet presAssocID="{9E369549-9A5B-43D6-A676-14DA8676F0D4}" presName="LShape" presStyleLbl="alignNode1" presStyleIdx="2" presStyleCnt="5"/>
      <dgm:spPr/>
    </dgm:pt>
    <dgm:pt modelId="{811094DF-25A4-4125-ADE1-40C0D75BBB54}" type="pres">
      <dgm:prSet presAssocID="{9E369549-9A5B-43D6-A676-14DA8676F0D4}" presName="ParentText" presStyleLbl="revTx" presStyleIdx="1" presStyleCnt="3">
        <dgm:presLayoutVars>
          <dgm:chMax val="0"/>
          <dgm:chPref val="0"/>
          <dgm:bulletEnabled val="1"/>
        </dgm:presLayoutVars>
      </dgm:prSet>
      <dgm:spPr/>
      <dgm:t>
        <a:bodyPr/>
        <a:lstStyle/>
        <a:p>
          <a:endParaRPr lang="en-US"/>
        </a:p>
      </dgm:t>
    </dgm:pt>
    <dgm:pt modelId="{7396818A-14CF-49A4-B63E-CE327D005EBC}" type="pres">
      <dgm:prSet presAssocID="{9E369549-9A5B-43D6-A676-14DA8676F0D4}" presName="Triangle" presStyleLbl="alignNode1" presStyleIdx="3" presStyleCnt="5"/>
      <dgm:spPr/>
    </dgm:pt>
    <dgm:pt modelId="{04515227-EA54-44C2-A1AC-AF80CD03E2ED}" type="pres">
      <dgm:prSet presAssocID="{E2520943-1582-4961-B554-CB96808AE739}" presName="sibTrans" presStyleCnt="0"/>
      <dgm:spPr/>
    </dgm:pt>
    <dgm:pt modelId="{E6984F9B-1780-4A2B-8B05-09CFE1045F09}" type="pres">
      <dgm:prSet presAssocID="{E2520943-1582-4961-B554-CB96808AE739}" presName="space" presStyleCnt="0"/>
      <dgm:spPr/>
    </dgm:pt>
    <dgm:pt modelId="{1631F14E-DF66-4897-9610-0BD0CF6D5E25}" type="pres">
      <dgm:prSet presAssocID="{252A13FA-5557-426A-88D0-F4D5741B6E46}" presName="composite" presStyleCnt="0"/>
      <dgm:spPr/>
    </dgm:pt>
    <dgm:pt modelId="{023ED4C9-BB47-420E-92DE-7292576B59C8}" type="pres">
      <dgm:prSet presAssocID="{252A13FA-5557-426A-88D0-F4D5741B6E46}" presName="LShape" presStyleLbl="alignNode1" presStyleIdx="4" presStyleCnt="5"/>
      <dgm:spPr/>
    </dgm:pt>
    <dgm:pt modelId="{402465EE-992C-4184-BB86-CF5817891B02}" type="pres">
      <dgm:prSet presAssocID="{252A13FA-5557-426A-88D0-F4D5741B6E46}" presName="ParentText" presStyleLbl="revTx" presStyleIdx="2" presStyleCnt="3">
        <dgm:presLayoutVars>
          <dgm:chMax val="0"/>
          <dgm:chPref val="0"/>
          <dgm:bulletEnabled val="1"/>
        </dgm:presLayoutVars>
      </dgm:prSet>
      <dgm:spPr/>
      <dgm:t>
        <a:bodyPr/>
        <a:lstStyle/>
        <a:p>
          <a:endParaRPr lang="en-US"/>
        </a:p>
      </dgm:t>
    </dgm:pt>
  </dgm:ptLst>
  <dgm:cxnLst>
    <dgm:cxn modelId="{A9541A8A-49C4-46A9-B9BE-359AB1BB7259}" srcId="{BB3EA3BF-E5E4-4627-89FC-D2D13DF2C2E6}" destId="{65BA5FDF-AACB-4C04-81E3-FF7B88498CA2}" srcOrd="0" destOrd="0" parTransId="{3C88188B-7820-41C0-9995-6FE64C0A1C58}" sibTransId="{82B02ED3-C3D8-41AC-B040-F762CA86A4FC}"/>
    <dgm:cxn modelId="{92EFC1CE-C8AB-4CEF-8148-07C294C01BE2}" type="presOf" srcId="{9E369549-9A5B-43D6-A676-14DA8676F0D4}" destId="{811094DF-25A4-4125-ADE1-40C0D75BBB54}" srcOrd="0" destOrd="0" presId="urn:microsoft.com/office/officeart/2009/3/layout/StepUpProcess"/>
    <dgm:cxn modelId="{B9B492C8-BE14-4CCC-90D6-1C38C7CC3625}" srcId="{9E369549-9A5B-43D6-A676-14DA8676F0D4}" destId="{A70821AB-6354-4D8C-9F3A-3E5B138D1CD7}" srcOrd="0" destOrd="0" parTransId="{79504DC7-EE91-4DED-9029-3B7CD39E34E0}" sibTransId="{8A711FB1-C765-4E01-83AA-7A22C5048910}"/>
    <dgm:cxn modelId="{39CD7FFF-D6C5-4ECE-B971-A0F4DB4BB4CE}" srcId="{031159B5-C9D7-47F0-88B5-7E72937D1F53}" destId="{9E369549-9A5B-43D6-A676-14DA8676F0D4}" srcOrd="1" destOrd="0" parTransId="{02379ADB-DCA2-4D6D-A9DC-374A2BBA76FB}" sibTransId="{E2520943-1582-4961-B554-CB96808AE739}"/>
    <dgm:cxn modelId="{71A9BAA8-3964-4B42-A64E-BBBA58E67D8A}" srcId="{252A13FA-5557-426A-88D0-F4D5741B6E46}" destId="{D7252B69-4B80-4365-AB72-1C19332C1CBB}" srcOrd="0" destOrd="0" parTransId="{FCBCACE0-2121-4A59-B40A-94EE51B252C5}" sibTransId="{AB3E2396-9F6C-4AEF-8EF7-9E777FA389C6}"/>
    <dgm:cxn modelId="{1ACE7934-8E5B-4C13-8732-C6D53D740B99}" type="presOf" srcId="{A70821AB-6354-4D8C-9F3A-3E5B138D1CD7}" destId="{811094DF-25A4-4125-ADE1-40C0D75BBB54}" srcOrd="0" destOrd="1" presId="urn:microsoft.com/office/officeart/2009/3/layout/StepUpProcess"/>
    <dgm:cxn modelId="{F0F6E737-9EB6-4EAF-817B-E4481A105AB6}" srcId="{031159B5-C9D7-47F0-88B5-7E72937D1F53}" destId="{BB3EA3BF-E5E4-4627-89FC-D2D13DF2C2E6}" srcOrd="0" destOrd="0" parTransId="{4AC4C5F9-99D9-4663-8B71-6C7C3E29BDAF}" sibTransId="{ECC19DAA-7B3B-4121-A971-3ED2681D0A44}"/>
    <dgm:cxn modelId="{D0623636-AAC6-44F9-9AB7-52E5AFC3E00B}" type="presOf" srcId="{031159B5-C9D7-47F0-88B5-7E72937D1F53}" destId="{5C6D58A9-E256-4199-98EF-0DE04C8EB9E2}" srcOrd="0" destOrd="0" presId="urn:microsoft.com/office/officeart/2009/3/layout/StepUpProcess"/>
    <dgm:cxn modelId="{7DEF8833-B343-424D-A761-43E45EA4ED46}" type="presOf" srcId="{BB3EA3BF-E5E4-4627-89FC-D2D13DF2C2E6}" destId="{A59ECE9E-C144-4669-AB12-32BA13EC6881}" srcOrd="0" destOrd="0" presId="urn:microsoft.com/office/officeart/2009/3/layout/StepUpProcess"/>
    <dgm:cxn modelId="{D6077F74-9D94-43AB-91F9-31E402FF9789}" srcId="{031159B5-C9D7-47F0-88B5-7E72937D1F53}" destId="{252A13FA-5557-426A-88D0-F4D5741B6E46}" srcOrd="2" destOrd="0" parTransId="{4282C1E6-4C88-4023-B3E1-9540754D5961}" sibTransId="{9D5B60B6-79E5-45EB-B634-DA12C99290DE}"/>
    <dgm:cxn modelId="{5FF6F1EE-570C-468E-8006-3392C62B6CF1}" type="presOf" srcId="{65BA5FDF-AACB-4C04-81E3-FF7B88498CA2}" destId="{A59ECE9E-C144-4669-AB12-32BA13EC6881}" srcOrd="0" destOrd="1" presId="urn:microsoft.com/office/officeart/2009/3/layout/StepUpProcess"/>
    <dgm:cxn modelId="{D76C667E-D069-4B93-AE6F-C4B2F3926FE7}" type="presOf" srcId="{252A13FA-5557-426A-88D0-F4D5741B6E46}" destId="{402465EE-992C-4184-BB86-CF5817891B02}" srcOrd="0" destOrd="0" presId="urn:microsoft.com/office/officeart/2009/3/layout/StepUpProcess"/>
    <dgm:cxn modelId="{C41454F4-B7FB-4D7A-B8CA-C3AA04E5DD9C}" type="presOf" srcId="{D7252B69-4B80-4365-AB72-1C19332C1CBB}" destId="{402465EE-992C-4184-BB86-CF5817891B02}" srcOrd="0" destOrd="1" presId="urn:microsoft.com/office/officeart/2009/3/layout/StepUpProcess"/>
    <dgm:cxn modelId="{58B69D10-C032-4688-8C0A-D3CF55CFC831}" type="presParOf" srcId="{5C6D58A9-E256-4199-98EF-0DE04C8EB9E2}" destId="{2690EDB6-4981-4F67-9F1E-BE7CDF995632}" srcOrd="0" destOrd="0" presId="urn:microsoft.com/office/officeart/2009/3/layout/StepUpProcess"/>
    <dgm:cxn modelId="{A44BBE6C-4799-4C96-80CB-4026A7FB65F8}" type="presParOf" srcId="{2690EDB6-4981-4F67-9F1E-BE7CDF995632}" destId="{779CFC99-2DF3-4A7E-B180-9F9C5B3DA0D5}" srcOrd="0" destOrd="0" presId="urn:microsoft.com/office/officeart/2009/3/layout/StepUpProcess"/>
    <dgm:cxn modelId="{A5603531-4DDE-42DA-9896-6099D8EEFF33}" type="presParOf" srcId="{2690EDB6-4981-4F67-9F1E-BE7CDF995632}" destId="{A59ECE9E-C144-4669-AB12-32BA13EC6881}" srcOrd="1" destOrd="0" presId="urn:microsoft.com/office/officeart/2009/3/layout/StepUpProcess"/>
    <dgm:cxn modelId="{36251DCB-D907-41B6-B99E-85B58CDE7DB4}" type="presParOf" srcId="{2690EDB6-4981-4F67-9F1E-BE7CDF995632}" destId="{82BE19D8-C600-4B52-8789-90D10574FCE6}" srcOrd="2" destOrd="0" presId="urn:microsoft.com/office/officeart/2009/3/layout/StepUpProcess"/>
    <dgm:cxn modelId="{CD2A211B-219B-41C3-A086-2D70D02DED69}" type="presParOf" srcId="{5C6D58A9-E256-4199-98EF-0DE04C8EB9E2}" destId="{DF5AB36D-FA20-46CF-AE3E-4D0500DF5114}" srcOrd="1" destOrd="0" presId="urn:microsoft.com/office/officeart/2009/3/layout/StepUpProcess"/>
    <dgm:cxn modelId="{8E732861-B575-44ED-B08D-DF3AEB81E89A}" type="presParOf" srcId="{DF5AB36D-FA20-46CF-AE3E-4D0500DF5114}" destId="{BDEE8531-8BD0-4AF0-A111-2D247FCD10A2}" srcOrd="0" destOrd="0" presId="urn:microsoft.com/office/officeart/2009/3/layout/StepUpProcess"/>
    <dgm:cxn modelId="{FD1D389B-5931-45D3-B657-5409EC478563}" type="presParOf" srcId="{5C6D58A9-E256-4199-98EF-0DE04C8EB9E2}" destId="{DD7BAEF7-240C-49EA-8F8E-2186FE044913}" srcOrd="2" destOrd="0" presId="urn:microsoft.com/office/officeart/2009/3/layout/StepUpProcess"/>
    <dgm:cxn modelId="{F3C42088-9B78-4378-8E62-FD4BF849DA61}" type="presParOf" srcId="{DD7BAEF7-240C-49EA-8F8E-2186FE044913}" destId="{4E6C42D9-A918-4A25-AE4C-2D7C7C7CFF12}" srcOrd="0" destOrd="0" presId="urn:microsoft.com/office/officeart/2009/3/layout/StepUpProcess"/>
    <dgm:cxn modelId="{1697A8CA-4F3D-47E4-9714-700EACEACA7E}" type="presParOf" srcId="{DD7BAEF7-240C-49EA-8F8E-2186FE044913}" destId="{811094DF-25A4-4125-ADE1-40C0D75BBB54}" srcOrd="1" destOrd="0" presId="urn:microsoft.com/office/officeart/2009/3/layout/StepUpProcess"/>
    <dgm:cxn modelId="{49C2CE7A-DB21-4B76-86F6-279079283680}" type="presParOf" srcId="{DD7BAEF7-240C-49EA-8F8E-2186FE044913}" destId="{7396818A-14CF-49A4-B63E-CE327D005EBC}" srcOrd="2" destOrd="0" presId="urn:microsoft.com/office/officeart/2009/3/layout/StepUpProcess"/>
    <dgm:cxn modelId="{BCEF2535-6669-44AB-B76D-870065E5CEA3}" type="presParOf" srcId="{5C6D58A9-E256-4199-98EF-0DE04C8EB9E2}" destId="{04515227-EA54-44C2-A1AC-AF80CD03E2ED}" srcOrd="3" destOrd="0" presId="urn:microsoft.com/office/officeart/2009/3/layout/StepUpProcess"/>
    <dgm:cxn modelId="{CF672F61-0FE7-4D00-B721-AE48940A1802}" type="presParOf" srcId="{04515227-EA54-44C2-A1AC-AF80CD03E2ED}" destId="{E6984F9B-1780-4A2B-8B05-09CFE1045F09}" srcOrd="0" destOrd="0" presId="urn:microsoft.com/office/officeart/2009/3/layout/StepUpProcess"/>
    <dgm:cxn modelId="{3B327840-024A-48FD-A48D-AF2FADBA7C5A}" type="presParOf" srcId="{5C6D58A9-E256-4199-98EF-0DE04C8EB9E2}" destId="{1631F14E-DF66-4897-9610-0BD0CF6D5E25}" srcOrd="4" destOrd="0" presId="urn:microsoft.com/office/officeart/2009/3/layout/StepUpProcess"/>
    <dgm:cxn modelId="{51D58442-92C8-49BA-92C5-F350B1FE22B4}" type="presParOf" srcId="{1631F14E-DF66-4897-9610-0BD0CF6D5E25}" destId="{023ED4C9-BB47-420E-92DE-7292576B59C8}" srcOrd="0" destOrd="0" presId="urn:microsoft.com/office/officeart/2009/3/layout/StepUpProcess"/>
    <dgm:cxn modelId="{66B14E12-3C9B-40A4-B1DA-23B98000D631}" type="presParOf" srcId="{1631F14E-DF66-4897-9610-0BD0CF6D5E25}" destId="{402465EE-992C-4184-BB86-CF5817891B0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F901F7-9529-4DA1-B57D-869E02FA776C}"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F115BBA2-4742-4DF3-B024-B0A562E5E26A}">
      <dgm:prSet phldrT="[Text]"/>
      <dgm:spPr/>
      <dgm:t>
        <a:bodyPr/>
        <a:lstStyle/>
        <a:p>
          <a:r>
            <a:rPr lang="en-US" dirty="0" smtClean="0"/>
            <a:t>Deposit?</a:t>
          </a:r>
          <a:endParaRPr lang="en-US" dirty="0"/>
        </a:p>
      </dgm:t>
    </dgm:pt>
    <dgm:pt modelId="{FDD3AD19-61E0-4DF4-9C10-8B703BBFCE0D}" type="parTrans" cxnId="{FFBDB1F4-4583-4E9B-AC3E-DB69CFBE9DDF}">
      <dgm:prSet/>
      <dgm:spPr/>
      <dgm:t>
        <a:bodyPr/>
        <a:lstStyle/>
        <a:p>
          <a:endParaRPr lang="en-US"/>
        </a:p>
      </dgm:t>
    </dgm:pt>
    <dgm:pt modelId="{DD2EA652-8F86-45C0-B980-C64E04B282C9}" type="sibTrans" cxnId="{FFBDB1F4-4583-4E9B-AC3E-DB69CFBE9DDF}">
      <dgm:prSet/>
      <dgm:spPr/>
      <dgm:t>
        <a:bodyPr/>
        <a:lstStyle/>
        <a:p>
          <a:endParaRPr lang="en-US"/>
        </a:p>
      </dgm:t>
    </dgm:pt>
    <dgm:pt modelId="{A1DF1752-10E8-44E2-8E1B-E9582D2051FA}">
      <dgm:prSet phldrT="[Text]"/>
      <dgm:spPr/>
      <dgm:t>
        <a:bodyPr/>
        <a:lstStyle/>
        <a:p>
          <a:r>
            <a:rPr lang="en-US" dirty="0" smtClean="0"/>
            <a:t>Bonds</a:t>
          </a:r>
          <a:endParaRPr lang="en-US" dirty="0"/>
        </a:p>
      </dgm:t>
    </dgm:pt>
    <dgm:pt modelId="{9274E4E1-05F6-4C6D-A9FA-F3AD97A837F6}" type="parTrans" cxnId="{D2212C2F-DD30-4958-9049-1F259D7E5606}">
      <dgm:prSet/>
      <dgm:spPr/>
      <dgm:t>
        <a:bodyPr/>
        <a:lstStyle/>
        <a:p>
          <a:endParaRPr lang="en-US"/>
        </a:p>
      </dgm:t>
    </dgm:pt>
    <dgm:pt modelId="{714AB1B4-79E7-4CCA-9C80-BA7F8173C881}" type="sibTrans" cxnId="{D2212C2F-DD30-4958-9049-1F259D7E5606}">
      <dgm:prSet/>
      <dgm:spPr/>
      <dgm:t>
        <a:bodyPr/>
        <a:lstStyle/>
        <a:p>
          <a:endParaRPr lang="en-US"/>
        </a:p>
      </dgm:t>
    </dgm:pt>
    <dgm:pt modelId="{0EAA53BF-D25B-4ED7-9F20-AAF23AC55928}">
      <dgm:prSet phldrT="[Text]"/>
      <dgm:spPr/>
      <dgm:t>
        <a:bodyPr/>
        <a:lstStyle/>
        <a:p>
          <a:r>
            <a:rPr lang="en-US" dirty="0" smtClean="0"/>
            <a:t>Wholesale bank</a:t>
          </a:r>
          <a:endParaRPr lang="en-US" dirty="0"/>
        </a:p>
      </dgm:t>
    </dgm:pt>
    <dgm:pt modelId="{9F9A7547-2E07-4ED4-BC83-1E4BF9E87DA4}" type="parTrans" cxnId="{FB128CB9-2668-40D6-A7E4-B57271B06CE1}">
      <dgm:prSet/>
      <dgm:spPr/>
      <dgm:t>
        <a:bodyPr/>
        <a:lstStyle/>
        <a:p>
          <a:endParaRPr lang="en-US"/>
        </a:p>
      </dgm:t>
    </dgm:pt>
    <dgm:pt modelId="{EDB3FF26-4677-4569-AB5B-20D7806B43B2}" type="sibTrans" cxnId="{FB128CB9-2668-40D6-A7E4-B57271B06CE1}">
      <dgm:prSet/>
      <dgm:spPr/>
      <dgm:t>
        <a:bodyPr/>
        <a:lstStyle/>
        <a:p>
          <a:endParaRPr lang="en-US"/>
        </a:p>
      </dgm:t>
    </dgm:pt>
    <dgm:pt modelId="{04830353-CF5C-46DE-83F2-A8A07473CC23}">
      <dgm:prSet phldrT="[Text]"/>
      <dgm:spPr/>
      <dgm:t>
        <a:bodyPr/>
        <a:lstStyle/>
        <a:p>
          <a:r>
            <a:rPr lang="en-US" dirty="0" smtClean="0"/>
            <a:t>Lending?</a:t>
          </a:r>
          <a:endParaRPr lang="en-US" dirty="0"/>
        </a:p>
      </dgm:t>
    </dgm:pt>
    <dgm:pt modelId="{9756F07D-12DB-4B2A-AF85-D1E341DEE343}" type="parTrans" cxnId="{0E435C6B-39B3-4751-9C45-110D2608743F}">
      <dgm:prSet/>
      <dgm:spPr/>
      <dgm:t>
        <a:bodyPr/>
        <a:lstStyle/>
        <a:p>
          <a:endParaRPr lang="en-US"/>
        </a:p>
      </dgm:t>
    </dgm:pt>
    <dgm:pt modelId="{42A68F56-ECF7-453D-B38E-738C45A84E51}" type="sibTrans" cxnId="{0E435C6B-39B3-4751-9C45-110D2608743F}">
      <dgm:prSet/>
      <dgm:spPr/>
      <dgm:t>
        <a:bodyPr/>
        <a:lstStyle/>
        <a:p>
          <a:endParaRPr lang="en-US"/>
        </a:p>
      </dgm:t>
    </dgm:pt>
    <dgm:pt modelId="{512C3AC9-F7F8-4451-BA66-467B598E94F6}">
      <dgm:prSet phldrT="[Text]"/>
      <dgm:spPr/>
      <dgm:t>
        <a:bodyPr/>
        <a:lstStyle/>
        <a:p>
          <a:pPr rtl="0"/>
          <a:r>
            <a:rPr lang="en-US" dirty="0" smtClean="0"/>
            <a:t>Infra projects.</a:t>
          </a:r>
          <a:endParaRPr lang="en-US" dirty="0"/>
        </a:p>
      </dgm:t>
    </dgm:pt>
    <dgm:pt modelId="{DA4764C2-47CA-48FA-9460-D710A81C203E}" type="parTrans" cxnId="{4FE8A0C8-E1D4-43BD-AF86-152090C01646}">
      <dgm:prSet/>
      <dgm:spPr/>
      <dgm:t>
        <a:bodyPr/>
        <a:lstStyle/>
        <a:p>
          <a:endParaRPr lang="en-US"/>
        </a:p>
      </dgm:t>
    </dgm:pt>
    <dgm:pt modelId="{92BF40BA-8956-451F-8240-597B111AFC18}" type="sibTrans" cxnId="{4FE8A0C8-E1D4-43BD-AF86-152090C01646}">
      <dgm:prSet/>
      <dgm:spPr/>
      <dgm:t>
        <a:bodyPr/>
        <a:lstStyle/>
        <a:p>
          <a:endParaRPr lang="en-US"/>
        </a:p>
      </dgm:t>
    </dgm:pt>
    <dgm:pt modelId="{85707163-AF7D-49C5-949E-F848D0A92EA1}">
      <dgm:prSet phldrT="[Text]"/>
      <dgm:spPr/>
      <dgm:t>
        <a:bodyPr/>
        <a:lstStyle/>
        <a:p>
          <a:r>
            <a:rPr lang="en-US" dirty="0" smtClean="0"/>
            <a:t>Bank Borrowing</a:t>
          </a:r>
          <a:endParaRPr lang="en-US" dirty="0"/>
        </a:p>
      </dgm:t>
    </dgm:pt>
    <dgm:pt modelId="{BDA5168B-628C-4623-B11F-798F54628F00}" type="parTrans" cxnId="{F59943D0-99F6-47BB-BA80-B08730F4BAC0}">
      <dgm:prSet/>
      <dgm:spPr/>
      <dgm:t>
        <a:bodyPr/>
        <a:lstStyle/>
        <a:p>
          <a:endParaRPr lang="en-US"/>
        </a:p>
      </dgm:t>
    </dgm:pt>
    <dgm:pt modelId="{CA6240D4-EC96-4CFB-9178-FEC955B756AC}" type="sibTrans" cxnId="{F59943D0-99F6-47BB-BA80-B08730F4BAC0}">
      <dgm:prSet/>
      <dgm:spPr/>
      <dgm:t>
        <a:bodyPr/>
        <a:lstStyle/>
        <a:p>
          <a:endParaRPr lang="en-US"/>
        </a:p>
      </dgm:t>
    </dgm:pt>
    <dgm:pt modelId="{859A548D-DA87-48EF-9CFA-0A3EAA347FCA}">
      <dgm:prSet phldrT="[Text]"/>
      <dgm:spPr/>
      <dgm:t>
        <a:bodyPr/>
        <a:lstStyle/>
        <a:p>
          <a:r>
            <a:rPr lang="en-US" strike="sngStrike" dirty="0" smtClean="0"/>
            <a:t>Savings Account </a:t>
          </a:r>
          <a:endParaRPr lang="en-US" strike="sngStrike" dirty="0"/>
        </a:p>
      </dgm:t>
    </dgm:pt>
    <dgm:pt modelId="{1A7FAA8C-CBCC-456E-AED1-24034C01EC2D}" type="parTrans" cxnId="{AFD869AB-08FF-4982-BBDD-15B5365D15A5}">
      <dgm:prSet/>
      <dgm:spPr/>
      <dgm:t>
        <a:bodyPr/>
        <a:lstStyle/>
        <a:p>
          <a:endParaRPr lang="en-US"/>
        </a:p>
      </dgm:t>
    </dgm:pt>
    <dgm:pt modelId="{CEE60615-4A75-41D3-88C0-259722C2048C}" type="sibTrans" cxnId="{AFD869AB-08FF-4982-BBDD-15B5365D15A5}">
      <dgm:prSet/>
      <dgm:spPr/>
      <dgm:t>
        <a:bodyPr/>
        <a:lstStyle/>
        <a:p>
          <a:endParaRPr lang="en-US"/>
        </a:p>
      </dgm:t>
    </dgm:pt>
    <dgm:pt modelId="{2BD8410A-1E41-4D0E-A5E3-9FE97ABC4BD4}">
      <dgm:prSet phldrT="[Text]"/>
      <dgm:spPr/>
      <dgm:t>
        <a:bodyPr/>
        <a:lstStyle/>
        <a:p>
          <a:r>
            <a:rPr lang="en-US" dirty="0" smtClean="0">
              <a:solidFill>
                <a:srgbClr val="FFC000"/>
              </a:solidFill>
            </a:rPr>
            <a:t>Current Account</a:t>
          </a:r>
          <a:endParaRPr lang="en-US" dirty="0">
            <a:solidFill>
              <a:srgbClr val="FFC000"/>
            </a:solidFill>
          </a:endParaRPr>
        </a:p>
      </dgm:t>
    </dgm:pt>
    <dgm:pt modelId="{6CA396FA-7204-4060-A507-183662771FF4}" type="parTrans" cxnId="{0E041ED9-E9B3-438C-A9E3-463781C95B66}">
      <dgm:prSet/>
      <dgm:spPr/>
      <dgm:t>
        <a:bodyPr/>
        <a:lstStyle/>
        <a:p>
          <a:endParaRPr lang="en-US"/>
        </a:p>
      </dgm:t>
    </dgm:pt>
    <dgm:pt modelId="{B1F4A39D-BE95-4DB3-9BF5-C5B328996CF7}" type="sibTrans" cxnId="{0E041ED9-E9B3-438C-A9E3-463781C95B66}">
      <dgm:prSet/>
      <dgm:spPr/>
      <dgm:t>
        <a:bodyPr/>
        <a:lstStyle/>
        <a:p>
          <a:endParaRPr lang="en-US"/>
        </a:p>
      </dgm:t>
    </dgm:pt>
    <dgm:pt modelId="{D13831D7-DF68-4B56-9D65-9F857A7270A5}">
      <dgm:prSet phldrT="[Text]"/>
      <dgm:spPr/>
      <dgm:t>
        <a:bodyPr/>
        <a:lstStyle/>
        <a:p>
          <a:r>
            <a:rPr lang="en-US" dirty="0" smtClean="0">
              <a:solidFill>
                <a:srgbClr val="FFC000"/>
              </a:solidFill>
            </a:rPr>
            <a:t>Fixed / Term deposits (&gt;10cr.)</a:t>
          </a:r>
          <a:endParaRPr lang="en-US" dirty="0">
            <a:solidFill>
              <a:srgbClr val="FFC000"/>
            </a:solidFill>
          </a:endParaRPr>
        </a:p>
      </dgm:t>
    </dgm:pt>
    <dgm:pt modelId="{8C20A555-4088-435E-BD3B-80CC81AB3573}" type="parTrans" cxnId="{ED81D776-259A-481B-AF6D-BBBD8AFCE50B}">
      <dgm:prSet/>
      <dgm:spPr/>
      <dgm:t>
        <a:bodyPr/>
        <a:lstStyle/>
        <a:p>
          <a:endParaRPr lang="en-US"/>
        </a:p>
      </dgm:t>
    </dgm:pt>
    <dgm:pt modelId="{BE448866-6994-4068-A9ED-98BA71945450}" type="sibTrans" cxnId="{ED81D776-259A-481B-AF6D-BBBD8AFCE50B}">
      <dgm:prSet/>
      <dgm:spPr/>
      <dgm:t>
        <a:bodyPr/>
        <a:lstStyle/>
        <a:p>
          <a:endParaRPr lang="en-US"/>
        </a:p>
      </dgm:t>
    </dgm:pt>
    <dgm:pt modelId="{D835684B-865B-4C83-BF5C-F086390258AE}">
      <dgm:prSet/>
      <dgm:spPr/>
      <dgm:t>
        <a:bodyPr/>
        <a:lstStyle/>
        <a:p>
          <a:pPr rtl="0"/>
          <a:r>
            <a:rPr lang="en-US" dirty="0" smtClean="0"/>
            <a:t>Small, medium, corporate business.</a:t>
          </a:r>
          <a:endParaRPr lang="en-US" dirty="0"/>
        </a:p>
      </dgm:t>
    </dgm:pt>
    <dgm:pt modelId="{0A47E8BF-A63B-4FBD-A852-FE80E7FEBD3D}" type="parTrans" cxnId="{B72E05C1-3F84-40FF-BCCD-B3C8BD66BE94}">
      <dgm:prSet/>
      <dgm:spPr/>
      <dgm:t>
        <a:bodyPr/>
        <a:lstStyle/>
        <a:p>
          <a:endParaRPr lang="en-US"/>
        </a:p>
      </dgm:t>
    </dgm:pt>
    <dgm:pt modelId="{D0FC1BFE-3D98-4AD8-971C-A55D59D374F1}" type="sibTrans" cxnId="{B72E05C1-3F84-40FF-BCCD-B3C8BD66BE94}">
      <dgm:prSet/>
      <dgm:spPr/>
      <dgm:t>
        <a:bodyPr/>
        <a:lstStyle/>
        <a:p>
          <a:endParaRPr lang="en-US"/>
        </a:p>
      </dgm:t>
    </dgm:pt>
    <dgm:pt modelId="{6312CB88-025F-4DDB-860D-3B20B9B2A28F}">
      <dgm:prSet/>
      <dgm:spPr/>
      <dgm:t>
        <a:bodyPr/>
        <a:lstStyle/>
        <a:p>
          <a:pPr rtl="0"/>
          <a:r>
            <a:rPr lang="en-US" dirty="0" smtClean="0"/>
            <a:t>Help PSL-targets for Banks. &lt;</a:t>
          </a:r>
          <a:r>
            <a:rPr lang="en-US" dirty="0" smtClean="0">
              <a:hlinkClick xmlns:r="http://schemas.openxmlformats.org/officeDocument/2006/relationships" r:id="rId1"/>
            </a:rPr>
            <a:t>PSL-Certificate (Lecture LINK)</a:t>
          </a:r>
          <a:r>
            <a:rPr lang="en-US" dirty="0" smtClean="0"/>
            <a:t> &gt;</a:t>
          </a:r>
          <a:endParaRPr lang="en-US" dirty="0"/>
        </a:p>
      </dgm:t>
    </dgm:pt>
    <dgm:pt modelId="{59BE7206-B863-4D2D-A844-CC0023C44289}" type="parTrans" cxnId="{ED51EF33-3FA5-43FA-908A-A93D9338E2C0}">
      <dgm:prSet/>
      <dgm:spPr/>
      <dgm:t>
        <a:bodyPr/>
        <a:lstStyle/>
        <a:p>
          <a:endParaRPr lang="en-US"/>
        </a:p>
      </dgm:t>
    </dgm:pt>
    <dgm:pt modelId="{DBD7803A-9C22-4C17-B732-5FF122D8E0E6}" type="sibTrans" cxnId="{ED51EF33-3FA5-43FA-908A-A93D9338E2C0}">
      <dgm:prSet/>
      <dgm:spPr/>
      <dgm:t>
        <a:bodyPr/>
        <a:lstStyle/>
        <a:p>
          <a:endParaRPr lang="en-US"/>
        </a:p>
      </dgm:t>
    </dgm:pt>
    <dgm:pt modelId="{D0F4DDD8-7DA0-4060-8630-6C99E24258B1}" type="pres">
      <dgm:prSet presAssocID="{C3F901F7-9529-4DA1-B57D-869E02FA776C}" presName="Name0" presStyleCnt="0">
        <dgm:presLayoutVars>
          <dgm:dir/>
          <dgm:animLvl val="lvl"/>
          <dgm:resizeHandles val="exact"/>
        </dgm:presLayoutVars>
      </dgm:prSet>
      <dgm:spPr/>
      <dgm:t>
        <a:bodyPr/>
        <a:lstStyle/>
        <a:p>
          <a:endParaRPr lang="en-US"/>
        </a:p>
      </dgm:t>
    </dgm:pt>
    <dgm:pt modelId="{A6FFE321-0B0A-4A93-852A-CDC13C9AC3D7}" type="pres">
      <dgm:prSet presAssocID="{C3F901F7-9529-4DA1-B57D-869E02FA776C}" presName="dummy" presStyleCnt="0"/>
      <dgm:spPr/>
    </dgm:pt>
    <dgm:pt modelId="{3F8CF07E-13F3-47A6-803A-E12884E024FF}" type="pres">
      <dgm:prSet presAssocID="{C3F901F7-9529-4DA1-B57D-869E02FA776C}" presName="linH" presStyleCnt="0"/>
      <dgm:spPr/>
    </dgm:pt>
    <dgm:pt modelId="{C6743BC4-3B8F-4B4A-A0BA-8DA061001D09}" type="pres">
      <dgm:prSet presAssocID="{C3F901F7-9529-4DA1-B57D-869E02FA776C}" presName="padding1" presStyleCnt="0"/>
      <dgm:spPr/>
    </dgm:pt>
    <dgm:pt modelId="{74042D4D-A22B-4904-BC38-6F702E2A3B09}" type="pres">
      <dgm:prSet presAssocID="{F115BBA2-4742-4DF3-B024-B0A562E5E26A}" presName="linV" presStyleCnt="0"/>
      <dgm:spPr/>
    </dgm:pt>
    <dgm:pt modelId="{F6D4A740-C89A-4F29-A639-B0C9B2A553AE}" type="pres">
      <dgm:prSet presAssocID="{F115BBA2-4742-4DF3-B024-B0A562E5E26A}" presName="spVertical1" presStyleCnt="0"/>
      <dgm:spPr/>
    </dgm:pt>
    <dgm:pt modelId="{D2E6D5CB-2671-4EFF-A3CC-46A44F21694C}" type="pres">
      <dgm:prSet presAssocID="{F115BBA2-4742-4DF3-B024-B0A562E5E26A}" presName="parTx" presStyleLbl="revTx" presStyleIdx="0" presStyleCnt="5">
        <dgm:presLayoutVars>
          <dgm:chMax val="0"/>
          <dgm:chPref val="0"/>
          <dgm:bulletEnabled val="1"/>
        </dgm:presLayoutVars>
      </dgm:prSet>
      <dgm:spPr/>
      <dgm:t>
        <a:bodyPr/>
        <a:lstStyle/>
        <a:p>
          <a:endParaRPr lang="en-US"/>
        </a:p>
      </dgm:t>
    </dgm:pt>
    <dgm:pt modelId="{21BD0739-E76A-4775-8541-BD197C129A01}" type="pres">
      <dgm:prSet presAssocID="{F115BBA2-4742-4DF3-B024-B0A562E5E26A}" presName="spVertical2" presStyleCnt="0"/>
      <dgm:spPr/>
    </dgm:pt>
    <dgm:pt modelId="{8975A229-65A2-45E8-B537-14494E5F1D20}" type="pres">
      <dgm:prSet presAssocID="{F115BBA2-4742-4DF3-B024-B0A562E5E26A}" presName="spVertical3" presStyleCnt="0"/>
      <dgm:spPr/>
    </dgm:pt>
    <dgm:pt modelId="{EB6B9D5C-E7C6-47E3-8250-128A3AF5BEED}" type="pres">
      <dgm:prSet presAssocID="{F115BBA2-4742-4DF3-B024-B0A562E5E26A}" presName="desTx" presStyleLbl="revTx" presStyleIdx="1" presStyleCnt="5">
        <dgm:presLayoutVars>
          <dgm:bulletEnabled val="1"/>
        </dgm:presLayoutVars>
      </dgm:prSet>
      <dgm:spPr/>
      <dgm:t>
        <a:bodyPr/>
        <a:lstStyle/>
        <a:p>
          <a:endParaRPr lang="en-US"/>
        </a:p>
      </dgm:t>
    </dgm:pt>
    <dgm:pt modelId="{9503E986-055C-4524-A261-37B850FC8D38}" type="pres">
      <dgm:prSet presAssocID="{DD2EA652-8F86-45C0-B980-C64E04B282C9}" presName="space" presStyleCnt="0"/>
      <dgm:spPr/>
    </dgm:pt>
    <dgm:pt modelId="{7692459C-2F58-4DEA-8020-E4C78A56DD07}" type="pres">
      <dgm:prSet presAssocID="{0EAA53BF-D25B-4ED7-9F20-AAF23AC55928}" presName="linV" presStyleCnt="0"/>
      <dgm:spPr/>
    </dgm:pt>
    <dgm:pt modelId="{A975EF26-6E4E-4184-864D-F711FF7B9B57}" type="pres">
      <dgm:prSet presAssocID="{0EAA53BF-D25B-4ED7-9F20-AAF23AC55928}" presName="spVertical1" presStyleCnt="0"/>
      <dgm:spPr/>
    </dgm:pt>
    <dgm:pt modelId="{6749140D-1890-480A-A7FE-0F17EA68A623}" type="pres">
      <dgm:prSet presAssocID="{0EAA53BF-D25B-4ED7-9F20-AAF23AC55928}" presName="parTx" presStyleLbl="revTx" presStyleIdx="2" presStyleCnt="5">
        <dgm:presLayoutVars>
          <dgm:chMax val="0"/>
          <dgm:chPref val="0"/>
          <dgm:bulletEnabled val="1"/>
        </dgm:presLayoutVars>
      </dgm:prSet>
      <dgm:spPr/>
      <dgm:t>
        <a:bodyPr/>
        <a:lstStyle/>
        <a:p>
          <a:endParaRPr lang="en-US"/>
        </a:p>
      </dgm:t>
    </dgm:pt>
    <dgm:pt modelId="{7C7466EE-9489-4C68-B88A-E66F457343C1}" type="pres">
      <dgm:prSet presAssocID="{0EAA53BF-D25B-4ED7-9F20-AAF23AC55928}" presName="spVertical2" presStyleCnt="0"/>
      <dgm:spPr/>
    </dgm:pt>
    <dgm:pt modelId="{BF2A02E3-F1A3-4F7B-8BDC-842D1825C68A}" type="pres">
      <dgm:prSet presAssocID="{0EAA53BF-D25B-4ED7-9F20-AAF23AC55928}" presName="spVertical3" presStyleCnt="0"/>
      <dgm:spPr/>
    </dgm:pt>
    <dgm:pt modelId="{78459D22-B33A-4CD6-B3C8-480148F11ED4}" type="pres">
      <dgm:prSet presAssocID="{EDB3FF26-4677-4569-AB5B-20D7806B43B2}" presName="space" presStyleCnt="0"/>
      <dgm:spPr/>
    </dgm:pt>
    <dgm:pt modelId="{879A19E1-9C92-4344-95ED-36958BFD60FC}" type="pres">
      <dgm:prSet presAssocID="{04830353-CF5C-46DE-83F2-A8A07473CC23}" presName="linV" presStyleCnt="0"/>
      <dgm:spPr/>
    </dgm:pt>
    <dgm:pt modelId="{78309CF1-0B78-47A8-B9E0-9A4494A64585}" type="pres">
      <dgm:prSet presAssocID="{04830353-CF5C-46DE-83F2-A8A07473CC23}" presName="spVertical1" presStyleCnt="0"/>
      <dgm:spPr/>
    </dgm:pt>
    <dgm:pt modelId="{040EF464-D35E-41BC-84BF-6F7470281CB3}" type="pres">
      <dgm:prSet presAssocID="{04830353-CF5C-46DE-83F2-A8A07473CC23}" presName="parTx" presStyleLbl="revTx" presStyleIdx="3" presStyleCnt="5">
        <dgm:presLayoutVars>
          <dgm:chMax val="0"/>
          <dgm:chPref val="0"/>
          <dgm:bulletEnabled val="1"/>
        </dgm:presLayoutVars>
      </dgm:prSet>
      <dgm:spPr/>
      <dgm:t>
        <a:bodyPr/>
        <a:lstStyle/>
        <a:p>
          <a:endParaRPr lang="en-US"/>
        </a:p>
      </dgm:t>
    </dgm:pt>
    <dgm:pt modelId="{ADEC63FD-18F2-4E74-8D6B-73FF24C1617D}" type="pres">
      <dgm:prSet presAssocID="{04830353-CF5C-46DE-83F2-A8A07473CC23}" presName="spVertical2" presStyleCnt="0"/>
      <dgm:spPr/>
    </dgm:pt>
    <dgm:pt modelId="{FD8C611D-D2C6-40E7-B798-EE4A3948547E}" type="pres">
      <dgm:prSet presAssocID="{04830353-CF5C-46DE-83F2-A8A07473CC23}" presName="spVertical3" presStyleCnt="0"/>
      <dgm:spPr/>
    </dgm:pt>
    <dgm:pt modelId="{09EE5425-DF39-471E-BF73-7E2B3DCE0052}" type="pres">
      <dgm:prSet presAssocID="{04830353-CF5C-46DE-83F2-A8A07473CC23}" presName="desTx" presStyleLbl="revTx" presStyleIdx="4" presStyleCnt="5">
        <dgm:presLayoutVars>
          <dgm:bulletEnabled val="1"/>
        </dgm:presLayoutVars>
      </dgm:prSet>
      <dgm:spPr/>
      <dgm:t>
        <a:bodyPr/>
        <a:lstStyle/>
        <a:p>
          <a:endParaRPr lang="en-US"/>
        </a:p>
      </dgm:t>
    </dgm:pt>
    <dgm:pt modelId="{D4A8A54B-9188-40AE-9DA5-13961137AB73}" type="pres">
      <dgm:prSet presAssocID="{C3F901F7-9529-4DA1-B57D-869E02FA776C}" presName="padding2" presStyleCnt="0"/>
      <dgm:spPr/>
    </dgm:pt>
    <dgm:pt modelId="{8F4D671A-3AA6-4B3F-8AE4-A9B767A7F285}" type="pres">
      <dgm:prSet presAssocID="{C3F901F7-9529-4DA1-B57D-869E02FA776C}" presName="negArrow" presStyleCnt="0"/>
      <dgm:spPr/>
    </dgm:pt>
    <dgm:pt modelId="{D3D77BA1-019F-4C23-86AF-86AEA1839BDB}" type="pres">
      <dgm:prSet presAssocID="{C3F901F7-9529-4DA1-B57D-869E02FA776C}" presName="backgroundArrow" presStyleLbl="node1" presStyleIdx="0" presStyleCnt="1"/>
      <dgm:spPr/>
    </dgm:pt>
  </dgm:ptLst>
  <dgm:cxnLst>
    <dgm:cxn modelId="{E3455EC3-C30B-4889-9076-2FB214E8E885}" type="presOf" srcId="{04830353-CF5C-46DE-83F2-A8A07473CC23}" destId="{040EF464-D35E-41BC-84BF-6F7470281CB3}" srcOrd="0" destOrd="0" presId="urn:microsoft.com/office/officeart/2005/8/layout/hProcess3"/>
    <dgm:cxn modelId="{4FE8A0C8-E1D4-43BD-AF86-152090C01646}" srcId="{04830353-CF5C-46DE-83F2-A8A07473CC23}" destId="{512C3AC9-F7F8-4451-BA66-467B598E94F6}" srcOrd="0" destOrd="0" parTransId="{DA4764C2-47CA-48FA-9460-D710A81C203E}" sibTransId="{92BF40BA-8956-451F-8240-597B111AFC18}"/>
    <dgm:cxn modelId="{109CF358-3CEB-4E5A-A9AB-6DB3A997AB90}" type="presOf" srcId="{512C3AC9-F7F8-4451-BA66-467B598E94F6}" destId="{09EE5425-DF39-471E-BF73-7E2B3DCE0052}" srcOrd="0" destOrd="0" presId="urn:microsoft.com/office/officeart/2005/8/layout/hProcess3"/>
    <dgm:cxn modelId="{CA9F8D8B-5C20-478E-82E0-B7F621ADC93D}" type="presOf" srcId="{85707163-AF7D-49C5-949E-F848D0A92EA1}" destId="{EB6B9D5C-E7C6-47E3-8250-128A3AF5BEED}" srcOrd="0" destOrd="4" presId="urn:microsoft.com/office/officeart/2005/8/layout/hProcess3"/>
    <dgm:cxn modelId="{AFD869AB-08FF-4982-BBDD-15B5365D15A5}" srcId="{F115BBA2-4742-4DF3-B024-B0A562E5E26A}" destId="{859A548D-DA87-48EF-9CFA-0A3EAA347FCA}" srcOrd="0" destOrd="0" parTransId="{1A7FAA8C-CBCC-456E-AED1-24034C01EC2D}" sibTransId="{CEE60615-4A75-41D3-88C0-259722C2048C}"/>
    <dgm:cxn modelId="{72E28B9F-3C98-4AF5-8CF4-93778CF22561}" type="presOf" srcId="{2BD8410A-1E41-4D0E-A5E3-9FE97ABC4BD4}" destId="{EB6B9D5C-E7C6-47E3-8250-128A3AF5BEED}" srcOrd="0" destOrd="1" presId="urn:microsoft.com/office/officeart/2005/8/layout/hProcess3"/>
    <dgm:cxn modelId="{F59943D0-99F6-47BB-BA80-B08730F4BAC0}" srcId="{F115BBA2-4742-4DF3-B024-B0A562E5E26A}" destId="{85707163-AF7D-49C5-949E-F848D0A92EA1}" srcOrd="4" destOrd="0" parTransId="{BDA5168B-628C-4623-B11F-798F54628F00}" sibTransId="{CA6240D4-EC96-4CFB-9178-FEC955B756AC}"/>
    <dgm:cxn modelId="{9D8B972A-9501-4453-BEC7-46406C6E3C75}" type="presOf" srcId="{0EAA53BF-D25B-4ED7-9F20-AAF23AC55928}" destId="{6749140D-1890-480A-A7FE-0F17EA68A623}" srcOrd="0" destOrd="0" presId="urn:microsoft.com/office/officeart/2005/8/layout/hProcess3"/>
    <dgm:cxn modelId="{27DFFE04-35BD-45E6-A5A5-7F30A58328AB}" type="presOf" srcId="{6312CB88-025F-4DDB-860D-3B20B9B2A28F}" destId="{09EE5425-DF39-471E-BF73-7E2B3DCE0052}" srcOrd="0" destOrd="2" presId="urn:microsoft.com/office/officeart/2005/8/layout/hProcess3"/>
    <dgm:cxn modelId="{B72E05C1-3F84-40FF-BCCD-B3C8BD66BE94}" srcId="{04830353-CF5C-46DE-83F2-A8A07473CC23}" destId="{D835684B-865B-4C83-BF5C-F086390258AE}" srcOrd="1" destOrd="0" parTransId="{0A47E8BF-A63B-4FBD-A852-FE80E7FEBD3D}" sibTransId="{D0FC1BFE-3D98-4AD8-971C-A55D59D374F1}"/>
    <dgm:cxn modelId="{75452208-8933-41C8-AE84-710EBDBF571C}" type="presOf" srcId="{D13831D7-DF68-4B56-9D65-9F857A7270A5}" destId="{EB6B9D5C-E7C6-47E3-8250-128A3AF5BEED}" srcOrd="0" destOrd="2" presId="urn:microsoft.com/office/officeart/2005/8/layout/hProcess3"/>
    <dgm:cxn modelId="{FB128CB9-2668-40D6-A7E4-B57271B06CE1}" srcId="{C3F901F7-9529-4DA1-B57D-869E02FA776C}" destId="{0EAA53BF-D25B-4ED7-9F20-AAF23AC55928}" srcOrd="1" destOrd="0" parTransId="{9F9A7547-2E07-4ED4-BC83-1E4BF9E87DA4}" sibTransId="{EDB3FF26-4677-4569-AB5B-20D7806B43B2}"/>
    <dgm:cxn modelId="{D2212C2F-DD30-4958-9049-1F259D7E5606}" srcId="{F115BBA2-4742-4DF3-B024-B0A562E5E26A}" destId="{A1DF1752-10E8-44E2-8E1B-E9582D2051FA}" srcOrd="3" destOrd="0" parTransId="{9274E4E1-05F6-4C6D-A9FA-F3AD97A837F6}" sibTransId="{714AB1B4-79E7-4CCA-9C80-BA7F8173C881}"/>
    <dgm:cxn modelId="{A839738B-78EB-4EF3-A377-A1E830E6DCF4}" type="presOf" srcId="{C3F901F7-9529-4DA1-B57D-869E02FA776C}" destId="{D0F4DDD8-7DA0-4060-8630-6C99E24258B1}" srcOrd="0" destOrd="0" presId="urn:microsoft.com/office/officeart/2005/8/layout/hProcess3"/>
    <dgm:cxn modelId="{37D64E06-C1B0-46E6-992B-FA12CF371BEF}" type="presOf" srcId="{A1DF1752-10E8-44E2-8E1B-E9582D2051FA}" destId="{EB6B9D5C-E7C6-47E3-8250-128A3AF5BEED}" srcOrd="0" destOrd="3" presId="urn:microsoft.com/office/officeart/2005/8/layout/hProcess3"/>
    <dgm:cxn modelId="{ED51EF33-3FA5-43FA-908A-A93D9338E2C0}" srcId="{04830353-CF5C-46DE-83F2-A8A07473CC23}" destId="{6312CB88-025F-4DDB-860D-3B20B9B2A28F}" srcOrd="2" destOrd="0" parTransId="{59BE7206-B863-4D2D-A844-CC0023C44289}" sibTransId="{DBD7803A-9C22-4C17-B732-5FF122D8E0E6}"/>
    <dgm:cxn modelId="{0E435C6B-39B3-4751-9C45-110D2608743F}" srcId="{C3F901F7-9529-4DA1-B57D-869E02FA776C}" destId="{04830353-CF5C-46DE-83F2-A8A07473CC23}" srcOrd="2" destOrd="0" parTransId="{9756F07D-12DB-4B2A-AF85-D1E341DEE343}" sibTransId="{42A68F56-ECF7-453D-B38E-738C45A84E51}"/>
    <dgm:cxn modelId="{94A3E170-1941-47B5-BA27-B034857DDF62}" type="presOf" srcId="{859A548D-DA87-48EF-9CFA-0A3EAA347FCA}" destId="{EB6B9D5C-E7C6-47E3-8250-128A3AF5BEED}" srcOrd="0" destOrd="0" presId="urn:microsoft.com/office/officeart/2005/8/layout/hProcess3"/>
    <dgm:cxn modelId="{1349F26D-3273-4FD2-A1DA-3629F22B4DE7}" type="presOf" srcId="{F115BBA2-4742-4DF3-B024-B0A562E5E26A}" destId="{D2E6D5CB-2671-4EFF-A3CC-46A44F21694C}" srcOrd="0" destOrd="0" presId="urn:microsoft.com/office/officeart/2005/8/layout/hProcess3"/>
    <dgm:cxn modelId="{0E041ED9-E9B3-438C-A9E3-463781C95B66}" srcId="{F115BBA2-4742-4DF3-B024-B0A562E5E26A}" destId="{2BD8410A-1E41-4D0E-A5E3-9FE97ABC4BD4}" srcOrd="1" destOrd="0" parTransId="{6CA396FA-7204-4060-A507-183662771FF4}" sibTransId="{B1F4A39D-BE95-4DB3-9BF5-C5B328996CF7}"/>
    <dgm:cxn modelId="{27E62617-5D1D-423C-8C04-4E29C90E34D4}" type="presOf" srcId="{D835684B-865B-4C83-BF5C-F086390258AE}" destId="{09EE5425-DF39-471E-BF73-7E2B3DCE0052}" srcOrd="0" destOrd="1" presId="urn:microsoft.com/office/officeart/2005/8/layout/hProcess3"/>
    <dgm:cxn modelId="{FFBDB1F4-4583-4E9B-AC3E-DB69CFBE9DDF}" srcId="{C3F901F7-9529-4DA1-B57D-869E02FA776C}" destId="{F115BBA2-4742-4DF3-B024-B0A562E5E26A}" srcOrd="0" destOrd="0" parTransId="{FDD3AD19-61E0-4DF4-9C10-8B703BBFCE0D}" sibTransId="{DD2EA652-8F86-45C0-B980-C64E04B282C9}"/>
    <dgm:cxn modelId="{ED81D776-259A-481B-AF6D-BBBD8AFCE50B}" srcId="{F115BBA2-4742-4DF3-B024-B0A562E5E26A}" destId="{D13831D7-DF68-4B56-9D65-9F857A7270A5}" srcOrd="2" destOrd="0" parTransId="{8C20A555-4088-435E-BD3B-80CC81AB3573}" sibTransId="{BE448866-6994-4068-A9ED-98BA71945450}"/>
    <dgm:cxn modelId="{09BA2171-1417-4F00-8F90-17FBA5A5F3B5}" type="presParOf" srcId="{D0F4DDD8-7DA0-4060-8630-6C99E24258B1}" destId="{A6FFE321-0B0A-4A93-852A-CDC13C9AC3D7}" srcOrd="0" destOrd="0" presId="urn:microsoft.com/office/officeart/2005/8/layout/hProcess3"/>
    <dgm:cxn modelId="{775B76B6-FE36-4BD6-A883-2A641E57CC95}" type="presParOf" srcId="{D0F4DDD8-7DA0-4060-8630-6C99E24258B1}" destId="{3F8CF07E-13F3-47A6-803A-E12884E024FF}" srcOrd="1" destOrd="0" presId="urn:microsoft.com/office/officeart/2005/8/layout/hProcess3"/>
    <dgm:cxn modelId="{FEA01EE1-4C50-4078-BC8B-AFAF94D71DBF}" type="presParOf" srcId="{3F8CF07E-13F3-47A6-803A-E12884E024FF}" destId="{C6743BC4-3B8F-4B4A-A0BA-8DA061001D09}" srcOrd="0" destOrd="0" presId="urn:microsoft.com/office/officeart/2005/8/layout/hProcess3"/>
    <dgm:cxn modelId="{B44E49C8-1C4D-4F1F-AB81-9EB5689A4977}" type="presParOf" srcId="{3F8CF07E-13F3-47A6-803A-E12884E024FF}" destId="{74042D4D-A22B-4904-BC38-6F702E2A3B09}" srcOrd="1" destOrd="0" presId="urn:microsoft.com/office/officeart/2005/8/layout/hProcess3"/>
    <dgm:cxn modelId="{D8E12F37-BD75-4511-92FC-ACE141B6FF93}" type="presParOf" srcId="{74042D4D-A22B-4904-BC38-6F702E2A3B09}" destId="{F6D4A740-C89A-4F29-A639-B0C9B2A553AE}" srcOrd="0" destOrd="0" presId="urn:microsoft.com/office/officeart/2005/8/layout/hProcess3"/>
    <dgm:cxn modelId="{9F13E7C9-55CC-4224-B483-81BE08EABE7C}" type="presParOf" srcId="{74042D4D-A22B-4904-BC38-6F702E2A3B09}" destId="{D2E6D5CB-2671-4EFF-A3CC-46A44F21694C}" srcOrd="1" destOrd="0" presId="urn:microsoft.com/office/officeart/2005/8/layout/hProcess3"/>
    <dgm:cxn modelId="{A91E08D5-246E-4DF0-8FC4-76D4D5F5BFDB}" type="presParOf" srcId="{74042D4D-A22B-4904-BC38-6F702E2A3B09}" destId="{21BD0739-E76A-4775-8541-BD197C129A01}" srcOrd="2" destOrd="0" presId="urn:microsoft.com/office/officeart/2005/8/layout/hProcess3"/>
    <dgm:cxn modelId="{33A5FF19-7F7E-4A35-BB26-7A4C60EC8BF2}" type="presParOf" srcId="{74042D4D-A22B-4904-BC38-6F702E2A3B09}" destId="{8975A229-65A2-45E8-B537-14494E5F1D20}" srcOrd="3" destOrd="0" presId="urn:microsoft.com/office/officeart/2005/8/layout/hProcess3"/>
    <dgm:cxn modelId="{14E34BA3-A8F5-453A-BAB0-AEB846062A53}" type="presParOf" srcId="{74042D4D-A22B-4904-BC38-6F702E2A3B09}" destId="{EB6B9D5C-E7C6-47E3-8250-128A3AF5BEED}" srcOrd="4" destOrd="0" presId="urn:microsoft.com/office/officeart/2005/8/layout/hProcess3"/>
    <dgm:cxn modelId="{7D095FD9-D86C-46E1-A7CD-9B9E8E04C037}" type="presParOf" srcId="{3F8CF07E-13F3-47A6-803A-E12884E024FF}" destId="{9503E986-055C-4524-A261-37B850FC8D38}" srcOrd="2" destOrd="0" presId="urn:microsoft.com/office/officeart/2005/8/layout/hProcess3"/>
    <dgm:cxn modelId="{EC493A6D-0E33-46F1-BCDB-8FD1C6F3BE47}" type="presParOf" srcId="{3F8CF07E-13F3-47A6-803A-E12884E024FF}" destId="{7692459C-2F58-4DEA-8020-E4C78A56DD07}" srcOrd="3" destOrd="0" presId="urn:microsoft.com/office/officeart/2005/8/layout/hProcess3"/>
    <dgm:cxn modelId="{00C4CC5C-CE0C-4DDE-8D69-604F31BD0801}" type="presParOf" srcId="{7692459C-2F58-4DEA-8020-E4C78A56DD07}" destId="{A975EF26-6E4E-4184-864D-F711FF7B9B57}" srcOrd="0" destOrd="0" presId="urn:microsoft.com/office/officeart/2005/8/layout/hProcess3"/>
    <dgm:cxn modelId="{9F051F7A-5350-4F6A-AE92-BE11B3AD1773}" type="presParOf" srcId="{7692459C-2F58-4DEA-8020-E4C78A56DD07}" destId="{6749140D-1890-480A-A7FE-0F17EA68A623}" srcOrd="1" destOrd="0" presId="urn:microsoft.com/office/officeart/2005/8/layout/hProcess3"/>
    <dgm:cxn modelId="{771E3E31-03A5-42CF-9BDF-E9277CF3C4C8}" type="presParOf" srcId="{7692459C-2F58-4DEA-8020-E4C78A56DD07}" destId="{7C7466EE-9489-4C68-B88A-E66F457343C1}" srcOrd="2" destOrd="0" presId="urn:microsoft.com/office/officeart/2005/8/layout/hProcess3"/>
    <dgm:cxn modelId="{6439CA53-DF5F-4146-A6ED-9A08C6416A12}" type="presParOf" srcId="{7692459C-2F58-4DEA-8020-E4C78A56DD07}" destId="{BF2A02E3-F1A3-4F7B-8BDC-842D1825C68A}" srcOrd="3" destOrd="0" presId="urn:microsoft.com/office/officeart/2005/8/layout/hProcess3"/>
    <dgm:cxn modelId="{D5970CA9-B901-49E9-AB9F-82F6C0892D81}" type="presParOf" srcId="{3F8CF07E-13F3-47A6-803A-E12884E024FF}" destId="{78459D22-B33A-4CD6-B3C8-480148F11ED4}" srcOrd="4" destOrd="0" presId="urn:microsoft.com/office/officeart/2005/8/layout/hProcess3"/>
    <dgm:cxn modelId="{B86D933D-E461-4905-B9B8-160F5A2CD4C4}" type="presParOf" srcId="{3F8CF07E-13F3-47A6-803A-E12884E024FF}" destId="{879A19E1-9C92-4344-95ED-36958BFD60FC}" srcOrd="5" destOrd="0" presId="urn:microsoft.com/office/officeart/2005/8/layout/hProcess3"/>
    <dgm:cxn modelId="{EAC38F56-B4E9-4031-979A-9D9588FCBDF9}" type="presParOf" srcId="{879A19E1-9C92-4344-95ED-36958BFD60FC}" destId="{78309CF1-0B78-47A8-B9E0-9A4494A64585}" srcOrd="0" destOrd="0" presId="urn:microsoft.com/office/officeart/2005/8/layout/hProcess3"/>
    <dgm:cxn modelId="{2FC13136-6ACF-4D6A-BD02-D663538FD925}" type="presParOf" srcId="{879A19E1-9C92-4344-95ED-36958BFD60FC}" destId="{040EF464-D35E-41BC-84BF-6F7470281CB3}" srcOrd="1" destOrd="0" presId="urn:microsoft.com/office/officeart/2005/8/layout/hProcess3"/>
    <dgm:cxn modelId="{F8CF8EC1-DE35-4F64-B73A-C40C70033211}" type="presParOf" srcId="{879A19E1-9C92-4344-95ED-36958BFD60FC}" destId="{ADEC63FD-18F2-4E74-8D6B-73FF24C1617D}" srcOrd="2" destOrd="0" presId="urn:microsoft.com/office/officeart/2005/8/layout/hProcess3"/>
    <dgm:cxn modelId="{643F89D6-2D25-450D-BF0F-859AFE18CB99}" type="presParOf" srcId="{879A19E1-9C92-4344-95ED-36958BFD60FC}" destId="{FD8C611D-D2C6-40E7-B798-EE4A3948547E}" srcOrd="3" destOrd="0" presId="urn:microsoft.com/office/officeart/2005/8/layout/hProcess3"/>
    <dgm:cxn modelId="{DF480AB8-3605-481E-A2D1-F9A3629F6BE3}" type="presParOf" srcId="{879A19E1-9C92-4344-95ED-36958BFD60FC}" destId="{09EE5425-DF39-471E-BF73-7E2B3DCE0052}" srcOrd="4" destOrd="0" presId="urn:microsoft.com/office/officeart/2005/8/layout/hProcess3"/>
    <dgm:cxn modelId="{B873DD0D-8E11-49BF-B2F7-9AB2F1A9A7F2}" type="presParOf" srcId="{3F8CF07E-13F3-47A6-803A-E12884E024FF}" destId="{D4A8A54B-9188-40AE-9DA5-13961137AB73}" srcOrd="6" destOrd="0" presId="urn:microsoft.com/office/officeart/2005/8/layout/hProcess3"/>
    <dgm:cxn modelId="{91D070D2-E5C7-43A9-9EC1-B65D09B9E80E}" type="presParOf" srcId="{3F8CF07E-13F3-47A6-803A-E12884E024FF}" destId="{8F4D671A-3AA6-4B3F-8AE4-A9B767A7F285}" srcOrd="7" destOrd="0" presId="urn:microsoft.com/office/officeart/2005/8/layout/hProcess3"/>
    <dgm:cxn modelId="{262A961B-084D-448E-81FD-838DE1CCBD44}" type="presParOf" srcId="{3F8CF07E-13F3-47A6-803A-E12884E024FF}" destId="{D3D77BA1-019F-4C23-86AF-86AEA1839BDB}" srcOrd="8"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C4B187-E4B5-4C9A-BBDB-6ABCC899013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75F93B5A-C7D1-4EA4-AF50-04DDDA3D1601}">
      <dgm:prSet phldrT="[Text]" custT="1"/>
      <dgm:spPr/>
      <dgm:t>
        <a:bodyPr/>
        <a:lstStyle/>
        <a:p>
          <a:r>
            <a:rPr lang="en-US" sz="2400" dirty="0" smtClean="0"/>
            <a:t>Bank</a:t>
          </a:r>
          <a:endParaRPr lang="en-US" sz="2400" dirty="0"/>
        </a:p>
      </dgm:t>
    </dgm:pt>
    <dgm:pt modelId="{3EDC7E86-849C-4213-AE60-BEE6E21036D0}" type="parTrans" cxnId="{F42BC940-1585-4E79-A422-3FF53F74BC38}">
      <dgm:prSet/>
      <dgm:spPr/>
      <dgm:t>
        <a:bodyPr/>
        <a:lstStyle/>
        <a:p>
          <a:endParaRPr lang="en-US"/>
        </a:p>
      </dgm:t>
    </dgm:pt>
    <dgm:pt modelId="{716CED74-8902-4D1F-AFE8-07F45423AB47}" type="sibTrans" cxnId="{F42BC940-1585-4E79-A422-3FF53F74BC38}">
      <dgm:prSet/>
      <dgm:spPr/>
      <dgm:t>
        <a:bodyPr/>
        <a:lstStyle/>
        <a:p>
          <a:endParaRPr lang="en-US"/>
        </a:p>
      </dgm:t>
    </dgm:pt>
    <dgm:pt modelId="{C2C2FCB2-025A-4342-A9F5-C86FEF25B67B}">
      <dgm:prSet phldrT="[Text]" custT="1"/>
      <dgm:spPr/>
      <dgm:t>
        <a:bodyPr/>
        <a:lstStyle/>
        <a:p>
          <a:r>
            <a:rPr lang="en-US" sz="2400" dirty="0" err="1" smtClean="0"/>
            <a:t>uSCB</a:t>
          </a:r>
          <a:endParaRPr lang="en-US" sz="2400" dirty="0"/>
        </a:p>
      </dgm:t>
    </dgm:pt>
    <dgm:pt modelId="{6E1DB06F-B045-4C2C-B240-F6A22D355537}" type="parTrans" cxnId="{42B35E50-489D-49FE-8410-A59C16E6F4F3}">
      <dgm:prSet/>
      <dgm:spPr/>
      <dgm:t>
        <a:bodyPr/>
        <a:lstStyle/>
        <a:p>
          <a:endParaRPr lang="en-US"/>
        </a:p>
      </dgm:t>
    </dgm:pt>
    <dgm:pt modelId="{BBFFCC14-F2B4-4C06-8220-62FD564F064C}" type="sibTrans" cxnId="{42B35E50-489D-49FE-8410-A59C16E6F4F3}">
      <dgm:prSet/>
      <dgm:spPr/>
      <dgm:t>
        <a:bodyPr/>
        <a:lstStyle/>
        <a:p>
          <a:endParaRPr lang="en-US"/>
        </a:p>
      </dgm:t>
    </dgm:pt>
    <dgm:pt modelId="{C339F5A4-1895-474F-8858-6BFD58F4D5CF}">
      <dgm:prSet phldrT="[Text]" custT="1"/>
      <dgm:spPr/>
      <dgm:t>
        <a:bodyPr/>
        <a:lstStyle/>
        <a:p>
          <a:r>
            <a:rPr lang="en-US" sz="2400" dirty="0" smtClean="0"/>
            <a:t>WLTF</a:t>
          </a:r>
          <a:endParaRPr lang="en-US" sz="2400" dirty="0"/>
        </a:p>
      </dgm:t>
    </dgm:pt>
    <dgm:pt modelId="{C44BAE9C-EDE7-43E9-920E-BB25F0AD0010}" type="parTrans" cxnId="{DDEFB2BB-47D6-43F3-B705-8BFA2E84ED3E}">
      <dgm:prSet/>
      <dgm:spPr/>
      <dgm:t>
        <a:bodyPr/>
        <a:lstStyle/>
        <a:p>
          <a:endParaRPr lang="en-US"/>
        </a:p>
      </dgm:t>
    </dgm:pt>
    <dgm:pt modelId="{13D491DF-9F10-4AD0-9956-8FCEE0CC63C5}" type="sibTrans" cxnId="{DDEFB2BB-47D6-43F3-B705-8BFA2E84ED3E}">
      <dgm:prSet/>
      <dgm:spPr/>
      <dgm:t>
        <a:bodyPr/>
        <a:lstStyle/>
        <a:p>
          <a:endParaRPr lang="en-US"/>
        </a:p>
      </dgm:t>
    </dgm:pt>
    <dgm:pt modelId="{E5DE9CC6-C099-472A-BCFE-89C10E7E014A}">
      <dgm:prSet phldrT="[Text]" custT="1"/>
      <dgm:spPr/>
      <dgm:t>
        <a:bodyPr/>
        <a:lstStyle/>
        <a:p>
          <a:r>
            <a:rPr lang="en-US" sz="2400" dirty="0" smtClean="0"/>
            <a:t>Capital Cr.</a:t>
          </a:r>
          <a:endParaRPr lang="en-US" sz="2400" dirty="0"/>
        </a:p>
      </dgm:t>
    </dgm:pt>
    <dgm:pt modelId="{8AA01B93-B4F6-4C4F-AB6E-C5E343490497}" type="parTrans" cxnId="{7A1F32B7-6BEE-48FA-9362-0ADA2602B80B}">
      <dgm:prSet/>
      <dgm:spPr/>
      <dgm:t>
        <a:bodyPr/>
        <a:lstStyle/>
        <a:p>
          <a:endParaRPr lang="en-US"/>
        </a:p>
      </dgm:t>
    </dgm:pt>
    <dgm:pt modelId="{18576AA1-F71F-4E29-A186-45AE01B376EB}" type="sibTrans" cxnId="{7A1F32B7-6BEE-48FA-9362-0ADA2602B80B}">
      <dgm:prSet/>
      <dgm:spPr/>
      <dgm:t>
        <a:bodyPr/>
        <a:lstStyle/>
        <a:p>
          <a:endParaRPr lang="en-US"/>
        </a:p>
      </dgm:t>
    </dgm:pt>
    <dgm:pt modelId="{3A66A66B-1296-4DDC-90CF-C52B44B6D629}">
      <dgm:prSet phldrT="[Text]" custT="1"/>
      <dgm:spPr/>
      <dgm:t>
        <a:bodyPr/>
        <a:lstStyle/>
        <a:p>
          <a:r>
            <a:rPr lang="en-US" sz="2400" dirty="0" smtClean="0"/>
            <a:t>500</a:t>
          </a:r>
          <a:endParaRPr lang="en-US" sz="2400" dirty="0"/>
        </a:p>
      </dgm:t>
    </dgm:pt>
    <dgm:pt modelId="{E29C5449-A1AC-4CDD-AE2D-4E9A3A8F0619}" type="parTrans" cxnId="{D5ECCBC9-AD16-4795-9543-0676FEFFE9AE}">
      <dgm:prSet/>
      <dgm:spPr/>
      <dgm:t>
        <a:bodyPr/>
        <a:lstStyle/>
        <a:p>
          <a:endParaRPr lang="en-US"/>
        </a:p>
      </dgm:t>
    </dgm:pt>
    <dgm:pt modelId="{C5B4905F-4F0F-4E35-898A-FC321E9140A0}" type="sibTrans" cxnId="{D5ECCBC9-AD16-4795-9543-0676FEFFE9AE}">
      <dgm:prSet/>
      <dgm:spPr/>
      <dgm:t>
        <a:bodyPr/>
        <a:lstStyle/>
        <a:p>
          <a:endParaRPr lang="en-US"/>
        </a:p>
      </dgm:t>
    </dgm:pt>
    <dgm:pt modelId="{FEE63CDD-C2CB-4AD5-A1F6-DD943F3D3505}">
      <dgm:prSet phldrT="[Text]" custT="1"/>
      <dgm:spPr/>
      <dgm:t>
        <a:bodyPr/>
        <a:lstStyle/>
        <a:p>
          <a:r>
            <a:rPr lang="en-US" sz="2400" dirty="0" smtClean="0"/>
            <a:t>100</a:t>
          </a:r>
          <a:endParaRPr lang="en-US" sz="2400" dirty="0"/>
        </a:p>
      </dgm:t>
    </dgm:pt>
    <dgm:pt modelId="{4C90AAF7-6C81-42CD-96CC-A36D3064286D}" type="parTrans" cxnId="{7F15C90C-1D62-4A14-9A0D-6513680BA52A}">
      <dgm:prSet/>
      <dgm:spPr/>
      <dgm:t>
        <a:bodyPr/>
        <a:lstStyle/>
        <a:p>
          <a:endParaRPr lang="en-US"/>
        </a:p>
      </dgm:t>
    </dgm:pt>
    <dgm:pt modelId="{E4FAB31D-882C-48DF-934E-C1C42C9DAF1D}" type="sibTrans" cxnId="{7F15C90C-1D62-4A14-9A0D-6513680BA52A}">
      <dgm:prSet/>
      <dgm:spPr/>
      <dgm:t>
        <a:bodyPr/>
        <a:lstStyle/>
        <a:p>
          <a:endParaRPr lang="en-US"/>
        </a:p>
      </dgm:t>
    </dgm:pt>
    <dgm:pt modelId="{ACCF1704-836A-417F-86B8-DD275F0F4154}">
      <dgm:prSet phldrT="[Text]" custT="1"/>
      <dgm:spPr/>
      <dgm:t>
        <a:bodyPr/>
        <a:lstStyle/>
        <a:p>
          <a:r>
            <a:rPr lang="en-US" sz="2400" dirty="0" smtClean="0"/>
            <a:t>Deposit</a:t>
          </a:r>
          <a:endParaRPr lang="en-US" sz="2400" dirty="0"/>
        </a:p>
      </dgm:t>
    </dgm:pt>
    <dgm:pt modelId="{0C814670-C303-4C9F-97B0-17968D6F3C07}" type="parTrans" cxnId="{4DAE110A-747D-4D91-8263-F96FE072D73D}">
      <dgm:prSet/>
      <dgm:spPr/>
      <dgm:t>
        <a:bodyPr/>
        <a:lstStyle/>
        <a:p>
          <a:endParaRPr lang="en-US"/>
        </a:p>
      </dgm:t>
    </dgm:pt>
    <dgm:pt modelId="{735FA307-E86C-46FF-B8EE-493442F54043}" type="sibTrans" cxnId="{4DAE110A-747D-4D91-8263-F96FE072D73D}">
      <dgm:prSet/>
      <dgm:spPr/>
      <dgm:t>
        <a:bodyPr/>
        <a:lstStyle/>
        <a:p>
          <a:endParaRPr lang="en-US"/>
        </a:p>
      </dgm:t>
    </dgm:pt>
    <dgm:pt modelId="{47D3B024-15AC-4F31-A850-6A99841C828C}">
      <dgm:prSet phldrT="[Text]" custT="1"/>
      <dgm:spPr/>
      <dgm:t>
        <a:bodyPr/>
        <a:lstStyle/>
        <a:p>
          <a:r>
            <a:rPr lang="en-US" sz="2400" dirty="0" smtClean="0"/>
            <a:t>All types</a:t>
          </a:r>
        </a:p>
        <a:p>
          <a:r>
            <a:rPr lang="en-US" sz="2400" dirty="0" smtClean="0"/>
            <a:t>CASA| FDRD</a:t>
          </a:r>
          <a:endParaRPr lang="en-US" sz="2400" dirty="0"/>
        </a:p>
      </dgm:t>
    </dgm:pt>
    <dgm:pt modelId="{A0FF049A-6DF1-4784-884F-B56CF2710C6A}" type="parTrans" cxnId="{8C09452A-763E-48D7-82A3-879734CD5510}">
      <dgm:prSet/>
      <dgm:spPr/>
      <dgm:t>
        <a:bodyPr/>
        <a:lstStyle/>
        <a:p>
          <a:endParaRPr lang="en-US"/>
        </a:p>
      </dgm:t>
    </dgm:pt>
    <dgm:pt modelId="{DA110D40-6E5D-4BE4-91D6-876A4B07E739}" type="sibTrans" cxnId="{8C09452A-763E-48D7-82A3-879734CD5510}">
      <dgm:prSet/>
      <dgm:spPr/>
      <dgm:t>
        <a:bodyPr/>
        <a:lstStyle/>
        <a:p>
          <a:endParaRPr lang="en-US"/>
        </a:p>
      </dgm:t>
    </dgm:pt>
    <dgm:pt modelId="{D9BF6BD3-EE88-4CA9-8F0E-46CD702543B3}">
      <dgm:prSet phldrT="[Text]" custT="1"/>
      <dgm:spPr/>
      <dgm:t>
        <a:bodyPr/>
        <a:lstStyle/>
        <a:p>
          <a:r>
            <a:rPr lang="en-US" sz="2400" dirty="0" smtClean="0"/>
            <a:t>All types</a:t>
          </a:r>
        </a:p>
        <a:p>
          <a:r>
            <a:rPr lang="en-US" sz="2400" dirty="0" smtClean="0"/>
            <a:t>PB: 1 lakh</a:t>
          </a:r>
          <a:endParaRPr lang="en-US" sz="2400" dirty="0"/>
        </a:p>
      </dgm:t>
    </dgm:pt>
    <dgm:pt modelId="{320C6CEE-59E6-473E-8E0E-1553CAC48C32}" type="parTrans" cxnId="{14569E63-BE12-463D-BDFA-E14B63978014}">
      <dgm:prSet/>
      <dgm:spPr/>
      <dgm:t>
        <a:bodyPr/>
        <a:lstStyle/>
        <a:p>
          <a:endParaRPr lang="en-US"/>
        </a:p>
      </dgm:t>
    </dgm:pt>
    <dgm:pt modelId="{63EB49F2-B6D3-498F-BC8A-06343179EEE0}" type="sibTrans" cxnId="{14569E63-BE12-463D-BDFA-E14B63978014}">
      <dgm:prSet/>
      <dgm:spPr/>
      <dgm:t>
        <a:bodyPr/>
        <a:lstStyle/>
        <a:p>
          <a:endParaRPr lang="en-US"/>
        </a:p>
      </dgm:t>
    </dgm:pt>
    <dgm:pt modelId="{63BBF332-D6A8-48D1-ABE4-921A27CC5211}">
      <dgm:prSet phldrT="[Text]" custT="1"/>
      <dgm:spPr/>
      <dgm:t>
        <a:bodyPr/>
        <a:lstStyle/>
        <a:p>
          <a:r>
            <a:rPr lang="en-US" sz="2400" dirty="0" smtClean="0"/>
            <a:t>PB|SFB</a:t>
          </a:r>
          <a:endParaRPr lang="en-US" sz="2400" dirty="0"/>
        </a:p>
      </dgm:t>
    </dgm:pt>
    <dgm:pt modelId="{8B9261C3-8474-4CE7-A1BA-64687425D042}" type="parTrans" cxnId="{5546DB24-8ECB-456D-8883-CA4BB29B39FB}">
      <dgm:prSet/>
      <dgm:spPr/>
      <dgm:t>
        <a:bodyPr/>
        <a:lstStyle/>
        <a:p>
          <a:endParaRPr lang="en-US"/>
        </a:p>
      </dgm:t>
    </dgm:pt>
    <dgm:pt modelId="{8187C6DF-CC51-4121-ADF8-C8FB67EA6E07}" type="sibTrans" cxnId="{5546DB24-8ECB-456D-8883-CA4BB29B39FB}">
      <dgm:prSet/>
      <dgm:spPr/>
      <dgm:t>
        <a:bodyPr/>
        <a:lstStyle/>
        <a:p>
          <a:endParaRPr lang="en-US"/>
        </a:p>
      </dgm:t>
    </dgm:pt>
    <dgm:pt modelId="{4B76F67F-17C6-4C7A-B9C9-F058084477CF}">
      <dgm:prSet phldrT="[Text]" custT="1"/>
      <dgm:spPr/>
      <dgm:t>
        <a:bodyPr/>
        <a:lstStyle/>
        <a:p>
          <a:r>
            <a:rPr lang="en-US" sz="2400" dirty="0" smtClean="0"/>
            <a:t>1000</a:t>
          </a:r>
          <a:endParaRPr lang="en-US" sz="2400" dirty="0"/>
        </a:p>
      </dgm:t>
    </dgm:pt>
    <dgm:pt modelId="{453B095F-1E11-473D-824F-926F1EA88C2B}" type="parTrans" cxnId="{DC2F8AF6-DD07-412F-9EFE-ECAABCF2BC97}">
      <dgm:prSet/>
      <dgm:spPr/>
      <dgm:t>
        <a:bodyPr/>
        <a:lstStyle/>
        <a:p>
          <a:endParaRPr lang="en-US"/>
        </a:p>
      </dgm:t>
    </dgm:pt>
    <dgm:pt modelId="{989727BF-4E16-4923-A6FF-68F4A0107D8B}" type="sibTrans" cxnId="{DC2F8AF6-DD07-412F-9EFE-ECAABCF2BC97}">
      <dgm:prSet/>
      <dgm:spPr/>
      <dgm:t>
        <a:bodyPr/>
        <a:lstStyle/>
        <a:p>
          <a:endParaRPr lang="en-US"/>
        </a:p>
      </dgm:t>
    </dgm:pt>
    <dgm:pt modelId="{0CC646E5-D7CF-480B-8B92-24915B75A42D}">
      <dgm:prSet phldrT="[Text]" custT="1"/>
      <dgm:spPr/>
      <dgm:t>
        <a:bodyPr/>
        <a:lstStyle/>
        <a:p>
          <a:r>
            <a:rPr lang="en-US" sz="2400" dirty="0" smtClean="0"/>
            <a:t>CA|FD&gt;10 cr.</a:t>
          </a:r>
          <a:endParaRPr lang="en-US" sz="2400" dirty="0"/>
        </a:p>
      </dgm:t>
    </dgm:pt>
    <dgm:pt modelId="{5A15670E-7F30-479A-8EB0-5A9F7E34BD4A}" type="parTrans" cxnId="{C6CB1AC2-E822-47F6-A4A9-9323430B14B3}">
      <dgm:prSet/>
      <dgm:spPr/>
      <dgm:t>
        <a:bodyPr/>
        <a:lstStyle/>
        <a:p>
          <a:endParaRPr lang="en-US"/>
        </a:p>
      </dgm:t>
    </dgm:pt>
    <dgm:pt modelId="{D0544B0D-9591-42DF-A706-4B6D7B5914F3}" type="sibTrans" cxnId="{C6CB1AC2-E822-47F6-A4A9-9323430B14B3}">
      <dgm:prSet/>
      <dgm:spPr/>
      <dgm:t>
        <a:bodyPr/>
        <a:lstStyle/>
        <a:p>
          <a:endParaRPr lang="en-US"/>
        </a:p>
      </dgm:t>
    </dgm:pt>
    <dgm:pt modelId="{CDF62543-5F3A-4DBA-8993-B31A516533E7}">
      <dgm:prSet phldrT="[Text]" custT="1"/>
      <dgm:spPr/>
      <dgm:t>
        <a:bodyPr/>
        <a:lstStyle/>
        <a:p>
          <a:r>
            <a:rPr lang="en-US" sz="2400" dirty="0" smtClean="0"/>
            <a:t>Lending</a:t>
          </a:r>
          <a:endParaRPr lang="en-US" sz="2400" dirty="0"/>
        </a:p>
      </dgm:t>
    </dgm:pt>
    <dgm:pt modelId="{6B0B6B87-F67B-47AD-8D8D-EB7668AE450D}" type="parTrans" cxnId="{CB3C60D5-DE3C-41E5-97DF-D5115B589B44}">
      <dgm:prSet/>
      <dgm:spPr/>
      <dgm:t>
        <a:bodyPr/>
        <a:lstStyle/>
        <a:p>
          <a:endParaRPr lang="en-US"/>
        </a:p>
      </dgm:t>
    </dgm:pt>
    <dgm:pt modelId="{6AD7A976-0032-48B8-A058-D305201E80F2}" type="sibTrans" cxnId="{CB3C60D5-DE3C-41E5-97DF-D5115B589B44}">
      <dgm:prSet/>
      <dgm:spPr/>
      <dgm:t>
        <a:bodyPr/>
        <a:lstStyle/>
        <a:p>
          <a:endParaRPr lang="en-US"/>
        </a:p>
      </dgm:t>
    </dgm:pt>
    <dgm:pt modelId="{1837AD58-5695-40A6-920E-6E7B078FD780}">
      <dgm:prSet phldrT="[Text]" custT="1"/>
      <dgm:spPr/>
      <dgm:t>
        <a:bodyPr/>
        <a:lstStyle/>
        <a:p>
          <a:r>
            <a:rPr lang="en-US" sz="2400" dirty="0" smtClean="0"/>
            <a:t>40%PSL</a:t>
          </a:r>
          <a:endParaRPr lang="en-US" sz="2400" dirty="0"/>
        </a:p>
      </dgm:t>
    </dgm:pt>
    <dgm:pt modelId="{0939A1E5-63B1-4431-9705-CEFDB1D66244}" type="parTrans" cxnId="{F948AA71-4801-4EEE-B7C2-9861560E4195}">
      <dgm:prSet/>
      <dgm:spPr/>
      <dgm:t>
        <a:bodyPr/>
        <a:lstStyle/>
        <a:p>
          <a:endParaRPr lang="en-US"/>
        </a:p>
      </dgm:t>
    </dgm:pt>
    <dgm:pt modelId="{E21ED539-864B-4AF3-8D0C-4A4FB908CC07}" type="sibTrans" cxnId="{F948AA71-4801-4EEE-B7C2-9861560E4195}">
      <dgm:prSet/>
      <dgm:spPr/>
      <dgm:t>
        <a:bodyPr/>
        <a:lstStyle/>
        <a:p>
          <a:endParaRPr lang="en-US"/>
        </a:p>
      </dgm:t>
    </dgm:pt>
    <dgm:pt modelId="{80E8D36F-7514-4CD0-AA76-E391F466D538}">
      <dgm:prSet phldrT="[Text]" custT="1"/>
      <dgm:spPr/>
      <dgm:t>
        <a:bodyPr/>
        <a:lstStyle/>
        <a:p>
          <a:r>
            <a:rPr lang="en-US" sz="2400" dirty="0" smtClean="0"/>
            <a:t>SFB:75%</a:t>
          </a:r>
          <a:br>
            <a:rPr lang="en-US" sz="2400" dirty="0" smtClean="0"/>
          </a:br>
          <a:r>
            <a:rPr lang="en-US" sz="2400" dirty="0" smtClean="0"/>
            <a:t>PB: 0%</a:t>
          </a:r>
          <a:endParaRPr lang="en-US" sz="2400" dirty="0"/>
        </a:p>
      </dgm:t>
    </dgm:pt>
    <dgm:pt modelId="{414D5FAE-8FA4-44BF-82DF-7AD441B2E725}" type="parTrans" cxnId="{FE605B4E-D71D-4CF1-B700-5E886F115151}">
      <dgm:prSet/>
      <dgm:spPr/>
      <dgm:t>
        <a:bodyPr/>
        <a:lstStyle/>
        <a:p>
          <a:endParaRPr lang="en-US"/>
        </a:p>
      </dgm:t>
    </dgm:pt>
    <dgm:pt modelId="{27104BD9-DEB9-42E2-86FA-E9BE7AE6F3D6}" type="sibTrans" cxnId="{FE605B4E-D71D-4CF1-B700-5E886F115151}">
      <dgm:prSet/>
      <dgm:spPr/>
      <dgm:t>
        <a:bodyPr/>
        <a:lstStyle/>
        <a:p>
          <a:endParaRPr lang="en-US"/>
        </a:p>
      </dgm:t>
    </dgm:pt>
    <dgm:pt modelId="{71FBA3D3-5A53-4774-8B69-7A40DE1DCA60}">
      <dgm:prSet phldrT="[Text]" custT="1"/>
      <dgm:spPr/>
      <dgm:t>
        <a:bodyPr/>
        <a:lstStyle/>
        <a:p>
          <a:r>
            <a:rPr lang="en-US" sz="2400" dirty="0" smtClean="0"/>
            <a:t>Only large infra &amp; corporate</a:t>
          </a:r>
          <a:endParaRPr lang="en-US" sz="2400" dirty="0"/>
        </a:p>
      </dgm:t>
    </dgm:pt>
    <dgm:pt modelId="{A696D9FF-E8B6-4DBD-A6D8-8FCC9A8839FE}" type="parTrans" cxnId="{E37F9F5C-438B-464F-83FF-4D18A055E370}">
      <dgm:prSet/>
      <dgm:spPr/>
      <dgm:t>
        <a:bodyPr/>
        <a:lstStyle/>
        <a:p>
          <a:endParaRPr lang="en-US"/>
        </a:p>
      </dgm:t>
    </dgm:pt>
    <dgm:pt modelId="{44ABB0D0-02EF-4090-B3A1-3D0F336B9975}" type="sibTrans" cxnId="{E37F9F5C-438B-464F-83FF-4D18A055E370}">
      <dgm:prSet/>
      <dgm:spPr/>
      <dgm:t>
        <a:bodyPr/>
        <a:lstStyle/>
        <a:p>
          <a:endParaRPr lang="en-US"/>
        </a:p>
      </dgm:t>
    </dgm:pt>
    <dgm:pt modelId="{E2E1A2BD-4FD8-442B-8CBD-D9C47A568A09}" type="pres">
      <dgm:prSet presAssocID="{50C4B187-E4B5-4C9A-BBDB-6ABCC899013D}" presName="Name0" presStyleCnt="0">
        <dgm:presLayoutVars>
          <dgm:chPref val="3"/>
          <dgm:dir/>
          <dgm:animLvl val="lvl"/>
          <dgm:resizeHandles/>
        </dgm:presLayoutVars>
      </dgm:prSet>
      <dgm:spPr/>
      <dgm:t>
        <a:bodyPr/>
        <a:lstStyle/>
        <a:p>
          <a:endParaRPr lang="en-US"/>
        </a:p>
      </dgm:t>
    </dgm:pt>
    <dgm:pt modelId="{B9BE6B72-1B38-45DE-8F6D-CBABB76CF0AC}" type="pres">
      <dgm:prSet presAssocID="{75F93B5A-C7D1-4EA4-AF50-04DDDA3D1601}" presName="horFlow" presStyleCnt="0"/>
      <dgm:spPr/>
    </dgm:pt>
    <dgm:pt modelId="{EB7012F5-E320-4E60-BFC8-F91653A9076E}" type="pres">
      <dgm:prSet presAssocID="{75F93B5A-C7D1-4EA4-AF50-04DDDA3D1601}" presName="bigChev" presStyleLbl="node1" presStyleIdx="0" presStyleCnt="4"/>
      <dgm:spPr/>
      <dgm:t>
        <a:bodyPr/>
        <a:lstStyle/>
        <a:p>
          <a:endParaRPr lang="en-US"/>
        </a:p>
      </dgm:t>
    </dgm:pt>
    <dgm:pt modelId="{72DB448D-DAD8-4E65-8C1D-5A344DF6B2D0}" type="pres">
      <dgm:prSet presAssocID="{6E1DB06F-B045-4C2C-B240-F6A22D355537}" presName="parTrans" presStyleCnt="0"/>
      <dgm:spPr/>
    </dgm:pt>
    <dgm:pt modelId="{0B93708E-08C4-4407-8A44-7420E0B7E5A4}" type="pres">
      <dgm:prSet presAssocID="{C2C2FCB2-025A-4342-A9F5-C86FEF25B67B}" presName="node" presStyleLbl="alignAccFollowNode1" presStyleIdx="0" presStyleCnt="12">
        <dgm:presLayoutVars>
          <dgm:bulletEnabled val="1"/>
        </dgm:presLayoutVars>
      </dgm:prSet>
      <dgm:spPr/>
      <dgm:t>
        <a:bodyPr/>
        <a:lstStyle/>
        <a:p>
          <a:endParaRPr lang="en-US"/>
        </a:p>
      </dgm:t>
    </dgm:pt>
    <dgm:pt modelId="{116B28DA-1DB6-4584-A5C9-F716635B8949}" type="pres">
      <dgm:prSet presAssocID="{BBFFCC14-F2B4-4C06-8220-62FD564F064C}" presName="sibTrans" presStyleCnt="0"/>
      <dgm:spPr/>
    </dgm:pt>
    <dgm:pt modelId="{DC7C4518-D35F-44FD-AB24-7BB9CDFB1498}" type="pres">
      <dgm:prSet presAssocID="{63BBF332-D6A8-48D1-ABE4-921A27CC5211}" presName="node" presStyleLbl="alignAccFollowNode1" presStyleIdx="1" presStyleCnt="12">
        <dgm:presLayoutVars>
          <dgm:bulletEnabled val="1"/>
        </dgm:presLayoutVars>
      </dgm:prSet>
      <dgm:spPr/>
      <dgm:t>
        <a:bodyPr/>
        <a:lstStyle/>
        <a:p>
          <a:endParaRPr lang="en-US"/>
        </a:p>
      </dgm:t>
    </dgm:pt>
    <dgm:pt modelId="{0E4F316D-5B7D-418C-87F1-E4900004AB4D}" type="pres">
      <dgm:prSet presAssocID="{8187C6DF-CC51-4121-ADF8-C8FB67EA6E07}" presName="sibTrans" presStyleCnt="0"/>
      <dgm:spPr/>
    </dgm:pt>
    <dgm:pt modelId="{56FEE1C8-20E3-4F06-A7F5-1E90E09BDD7C}" type="pres">
      <dgm:prSet presAssocID="{C339F5A4-1895-474F-8858-6BFD58F4D5CF}" presName="node" presStyleLbl="alignAccFollowNode1" presStyleIdx="2" presStyleCnt="12">
        <dgm:presLayoutVars>
          <dgm:bulletEnabled val="1"/>
        </dgm:presLayoutVars>
      </dgm:prSet>
      <dgm:spPr/>
      <dgm:t>
        <a:bodyPr/>
        <a:lstStyle/>
        <a:p>
          <a:endParaRPr lang="en-US"/>
        </a:p>
      </dgm:t>
    </dgm:pt>
    <dgm:pt modelId="{12C46E67-E130-4951-B97C-F3A1EF0F6998}" type="pres">
      <dgm:prSet presAssocID="{75F93B5A-C7D1-4EA4-AF50-04DDDA3D1601}" presName="vSp" presStyleCnt="0"/>
      <dgm:spPr/>
    </dgm:pt>
    <dgm:pt modelId="{25EE08EC-8457-4F65-BA1D-8FE36D00CA8E}" type="pres">
      <dgm:prSet presAssocID="{E5DE9CC6-C099-472A-BCFE-89C10E7E014A}" presName="horFlow" presStyleCnt="0"/>
      <dgm:spPr/>
    </dgm:pt>
    <dgm:pt modelId="{C419A4DC-7E12-458A-AEFA-EAA8E3E0CF6C}" type="pres">
      <dgm:prSet presAssocID="{E5DE9CC6-C099-472A-BCFE-89C10E7E014A}" presName="bigChev" presStyleLbl="node1" presStyleIdx="1" presStyleCnt="4"/>
      <dgm:spPr/>
      <dgm:t>
        <a:bodyPr/>
        <a:lstStyle/>
        <a:p>
          <a:endParaRPr lang="en-US"/>
        </a:p>
      </dgm:t>
    </dgm:pt>
    <dgm:pt modelId="{F09E5922-7DA4-43E6-8F6B-EEE396AD799D}" type="pres">
      <dgm:prSet presAssocID="{E29C5449-A1AC-4CDD-AE2D-4E9A3A8F0619}" presName="parTrans" presStyleCnt="0"/>
      <dgm:spPr/>
    </dgm:pt>
    <dgm:pt modelId="{F390F0AD-3D54-4453-BDBB-CDF9F397C541}" type="pres">
      <dgm:prSet presAssocID="{3A66A66B-1296-4DDC-90CF-C52B44B6D629}" presName="node" presStyleLbl="alignAccFollowNode1" presStyleIdx="3" presStyleCnt="12">
        <dgm:presLayoutVars>
          <dgm:bulletEnabled val="1"/>
        </dgm:presLayoutVars>
      </dgm:prSet>
      <dgm:spPr/>
      <dgm:t>
        <a:bodyPr/>
        <a:lstStyle/>
        <a:p>
          <a:endParaRPr lang="en-US"/>
        </a:p>
      </dgm:t>
    </dgm:pt>
    <dgm:pt modelId="{BE9A5A92-3BCA-42BE-92B3-B2ACFEE607F6}" type="pres">
      <dgm:prSet presAssocID="{C5B4905F-4F0F-4E35-898A-FC321E9140A0}" presName="sibTrans" presStyleCnt="0"/>
      <dgm:spPr/>
    </dgm:pt>
    <dgm:pt modelId="{D210E622-C571-4747-B7EB-05212E193E7D}" type="pres">
      <dgm:prSet presAssocID="{FEE63CDD-C2CB-4AD5-A1F6-DD943F3D3505}" presName="node" presStyleLbl="alignAccFollowNode1" presStyleIdx="4" presStyleCnt="12">
        <dgm:presLayoutVars>
          <dgm:bulletEnabled val="1"/>
        </dgm:presLayoutVars>
      </dgm:prSet>
      <dgm:spPr/>
      <dgm:t>
        <a:bodyPr/>
        <a:lstStyle/>
        <a:p>
          <a:endParaRPr lang="en-US"/>
        </a:p>
      </dgm:t>
    </dgm:pt>
    <dgm:pt modelId="{356774E3-1B3E-4E10-8940-50101BE56565}" type="pres">
      <dgm:prSet presAssocID="{E4FAB31D-882C-48DF-934E-C1C42C9DAF1D}" presName="sibTrans" presStyleCnt="0"/>
      <dgm:spPr/>
    </dgm:pt>
    <dgm:pt modelId="{262648DD-F840-474C-BB74-378D4CFC4CA4}" type="pres">
      <dgm:prSet presAssocID="{4B76F67F-17C6-4C7A-B9C9-F058084477CF}" presName="node" presStyleLbl="alignAccFollowNode1" presStyleIdx="5" presStyleCnt="12">
        <dgm:presLayoutVars>
          <dgm:bulletEnabled val="1"/>
        </dgm:presLayoutVars>
      </dgm:prSet>
      <dgm:spPr/>
      <dgm:t>
        <a:bodyPr/>
        <a:lstStyle/>
        <a:p>
          <a:endParaRPr lang="en-US"/>
        </a:p>
      </dgm:t>
    </dgm:pt>
    <dgm:pt modelId="{66E54174-613F-4854-85A9-8E3459BD5692}" type="pres">
      <dgm:prSet presAssocID="{E5DE9CC6-C099-472A-BCFE-89C10E7E014A}" presName="vSp" presStyleCnt="0"/>
      <dgm:spPr/>
    </dgm:pt>
    <dgm:pt modelId="{8235F953-EBDC-4A29-8578-580D81918AD9}" type="pres">
      <dgm:prSet presAssocID="{ACCF1704-836A-417F-86B8-DD275F0F4154}" presName="horFlow" presStyleCnt="0"/>
      <dgm:spPr/>
    </dgm:pt>
    <dgm:pt modelId="{8E5E2BF0-2CCE-41BC-B210-F97FD4F86622}" type="pres">
      <dgm:prSet presAssocID="{ACCF1704-836A-417F-86B8-DD275F0F4154}" presName="bigChev" presStyleLbl="node1" presStyleIdx="2" presStyleCnt="4"/>
      <dgm:spPr/>
      <dgm:t>
        <a:bodyPr/>
        <a:lstStyle/>
        <a:p>
          <a:endParaRPr lang="en-US"/>
        </a:p>
      </dgm:t>
    </dgm:pt>
    <dgm:pt modelId="{39E30C23-1F47-4618-BC1D-973FB8429F6D}" type="pres">
      <dgm:prSet presAssocID="{A0FF049A-6DF1-4784-884F-B56CF2710C6A}" presName="parTrans" presStyleCnt="0"/>
      <dgm:spPr/>
    </dgm:pt>
    <dgm:pt modelId="{D939E7B0-23BB-47E0-B307-0222EB316C20}" type="pres">
      <dgm:prSet presAssocID="{47D3B024-15AC-4F31-A850-6A99841C828C}" presName="node" presStyleLbl="alignAccFollowNode1" presStyleIdx="6" presStyleCnt="12" custScaleX="107094">
        <dgm:presLayoutVars>
          <dgm:bulletEnabled val="1"/>
        </dgm:presLayoutVars>
      </dgm:prSet>
      <dgm:spPr/>
      <dgm:t>
        <a:bodyPr/>
        <a:lstStyle/>
        <a:p>
          <a:endParaRPr lang="en-US"/>
        </a:p>
      </dgm:t>
    </dgm:pt>
    <dgm:pt modelId="{4CB834EB-5433-47A1-838B-64D9D2BD166C}" type="pres">
      <dgm:prSet presAssocID="{DA110D40-6E5D-4BE4-91D6-876A4B07E739}" presName="sibTrans" presStyleCnt="0"/>
      <dgm:spPr/>
    </dgm:pt>
    <dgm:pt modelId="{16091A53-DDAE-405C-BD30-06F9D44DA890}" type="pres">
      <dgm:prSet presAssocID="{D9BF6BD3-EE88-4CA9-8F0E-46CD702543B3}" presName="node" presStyleLbl="alignAccFollowNode1" presStyleIdx="7" presStyleCnt="12">
        <dgm:presLayoutVars>
          <dgm:bulletEnabled val="1"/>
        </dgm:presLayoutVars>
      </dgm:prSet>
      <dgm:spPr/>
      <dgm:t>
        <a:bodyPr/>
        <a:lstStyle/>
        <a:p>
          <a:endParaRPr lang="en-US"/>
        </a:p>
      </dgm:t>
    </dgm:pt>
    <dgm:pt modelId="{6A8EF08F-4F6F-468B-B1E1-EEB0933A6A85}" type="pres">
      <dgm:prSet presAssocID="{63EB49F2-B6D3-498F-BC8A-06343179EEE0}" presName="sibTrans" presStyleCnt="0"/>
      <dgm:spPr/>
    </dgm:pt>
    <dgm:pt modelId="{24F58BC3-9E43-4712-9D11-FEACF6D40A51}" type="pres">
      <dgm:prSet presAssocID="{0CC646E5-D7CF-480B-8B92-24915B75A42D}" presName="node" presStyleLbl="alignAccFollowNode1" presStyleIdx="8" presStyleCnt="12">
        <dgm:presLayoutVars>
          <dgm:bulletEnabled val="1"/>
        </dgm:presLayoutVars>
      </dgm:prSet>
      <dgm:spPr/>
      <dgm:t>
        <a:bodyPr/>
        <a:lstStyle/>
        <a:p>
          <a:endParaRPr lang="en-US"/>
        </a:p>
      </dgm:t>
    </dgm:pt>
    <dgm:pt modelId="{61598BE9-F6FD-44D2-A855-1FD3EB85270F}" type="pres">
      <dgm:prSet presAssocID="{ACCF1704-836A-417F-86B8-DD275F0F4154}" presName="vSp" presStyleCnt="0"/>
      <dgm:spPr/>
    </dgm:pt>
    <dgm:pt modelId="{F9A81AF4-BBA6-42A8-9F35-7A956005F02F}" type="pres">
      <dgm:prSet presAssocID="{CDF62543-5F3A-4DBA-8993-B31A516533E7}" presName="horFlow" presStyleCnt="0"/>
      <dgm:spPr/>
    </dgm:pt>
    <dgm:pt modelId="{7F4E5111-BC0E-488A-9F17-9D71AD09A5B7}" type="pres">
      <dgm:prSet presAssocID="{CDF62543-5F3A-4DBA-8993-B31A516533E7}" presName="bigChev" presStyleLbl="node1" presStyleIdx="3" presStyleCnt="4"/>
      <dgm:spPr/>
      <dgm:t>
        <a:bodyPr/>
        <a:lstStyle/>
        <a:p>
          <a:endParaRPr lang="en-US"/>
        </a:p>
      </dgm:t>
    </dgm:pt>
    <dgm:pt modelId="{89D9F72A-5E8A-4BE0-94AB-1ABB427FE50C}" type="pres">
      <dgm:prSet presAssocID="{0939A1E5-63B1-4431-9705-CEFDB1D66244}" presName="parTrans" presStyleCnt="0"/>
      <dgm:spPr/>
    </dgm:pt>
    <dgm:pt modelId="{0537A482-45B2-428C-BE02-609782635937}" type="pres">
      <dgm:prSet presAssocID="{1837AD58-5695-40A6-920E-6E7B078FD780}" presName="node" presStyleLbl="alignAccFollowNode1" presStyleIdx="9" presStyleCnt="12">
        <dgm:presLayoutVars>
          <dgm:bulletEnabled val="1"/>
        </dgm:presLayoutVars>
      </dgm:prSet>
      <dgm:spPr/>
      <dgm:t>
        <a:bodyPr/>
        <a:lstStyle/>
        <a:p>
          <a:endParaRPr lang="en-US"/>
        </a:p>
      </dgm:t>
    </dgm:pt>
    <dgm:pt modelId="{19D304B0-2EBC-446D-AD7B-B59B3365E9D8}" type="pres">
      <dgm:prSet presAssocID="{E21ED539-864B-4AF3-8D0C-4A4FB908CC07}" presName="sibTrans" presStyleCnt="0"/>
      <dgm:spPr/>
    </dgm:pt>
    <dgm:pt modelId="{BAFEF10E-6C27-4389-893B-F66BD15742C6}" type="pres">
      <dgm:prSet presAssocID="{80E8D36F-7514-4CD0-AA76-E391F466D538}" presName="node" presStyleLbl="alignAccFollowNode1" presStyleIdx="10" presStyleCnt="12">
        <dgm:presLayoutVars>
          <dgm:bulletEnabled val="1"/>
        </dgm:presLayoutVars>
      </dgm:prSet>
      <dgm:spPr/>
      <dgm:t>
        <a:bodyPr/>
        <a:lstStyle/>
        <a:p>
          <a:endParaRPr lang="en-US"/>
        </a:p>
      </dgm:t>
    </dgm:pt>
    <dgm:pt modelId="{4F6EB3BC-3E47-4704-AA39-2AD8E51ABB35}" type="pres">
      <dgm:prSet presAssocID="{27104BD9-DEB9-42E2-86FA-E9BE7AE6F3D6}" presName="sibTrans" presStyleCnt="0"/>
      <dgm:spPr/>
    </dgm:pt>
    <dgm:pt modelId="{98A05A8F-6CDD-4782-B9BD-C4D10932B5EB}" type="pres">
      <dgm:prSet presAssocID="{71FBA3D3-5A53-4774-8B69-7A40DE1DCA60}" presName="node" presStyleLbl="alignAccFollowNode1" presStyleIdx="11" presStyleCnt="12">
        <dgm:presLayoutVars>
          <dgm:bulletEnabled val="1"/>
        </dgm:presLayoutVars>
      </dgm:prSet>
      <dgm:spPr/>
      <dgm:t>
        <a:bodyPr/>
        <a:lstStyle/>
        <a:p>
          <a:endParaRPr lang="en-US"/>
        </a:p>
      </dgm:t>
    </dgm:pt>
  </dgm:ptLst>
  <dgm:cxnLst>
    <dgm:cxn modelId="{26A24B17-870A-41EE-A720-DEBA7FC7EDC5}" type="presOf" srcId="{71FBA3D3-5A53-4774-8B69-7A40DE1DCA60}" destId="{98A05A8F-6CDD-4782-B9BD-C4D10932B5EB}" srcOrd="0" destOrd="0" presId="urn:microsoft.com/office/officeart/2005/8/layout/lProcess3"/>
    <dgm:cxn modelId="{74EA37DE-617C-46D0-AE2D-E318F8A5447B}" type="presOf" srcId="{75F93B5A-C7D1-4EA4-AF50-04DDDA3D1601}" destId="{EB7012F5-E320-4E60-BFC8-F91653A9076E}" srcOrd="0" destOrd="0" presId="urn:microsoft.com/office/officeart/2005/8/layout/lProcess3"/>
    <dgm:cxn modelId="{C6CB1AC2-E822-47F6-A4A9-9323430B14B3}" srcId="{ACCF1704-836A-417F-86B8-DD275F0F4154}" destId="{0CC646E5-D7CF-480B-8B92-24915B75A42D}" srcOrd="2" destOrd="0" parTransId="{5A15670E-7F30-479A-8EB0-5A9F7E34BD4A}" sibTransId="{D0544B0D-9591-42DF-A706-4B6D7B5914F3}"/>
    <dgm:cxn modelId="{84CD9B92-387C-465F-B875-4C15321648FA}" type="presOf" srcId="{FEE63CDD-C2CB-4AD5-A1F6-DD943F3D3505}" destId="{D210E622-C571-4747-B7EB-05212E193E7D}" srcOrd="0" destOrd="0" presId="urn:microsoft.com/office/officeart/2005/8/layout/lProcess3"/>
    <dgm:cxn modelId="{03E59B51-26A3-4EED-9C9C-5F2060D058CC}" type="presOf" srcId="{80E8D36F-7514-4CD0-AA76-E391F466D538}" destId="{BAFEF10E-6C27-4389-893B-F66BD15742C6}" srcOrd="0" destOrd="0" presId="urn:microsoft.com/office/officeart/2005/8/layout/lProcess3"/>
    <dgm:cxn modelId="{F948AA71-4801-4EEE-B7C2-9861560E4195}" srcId="{CDF62543-5F3A-4DBA-8993-B31A516533E7}" destId="{1837AD58-5695-40A6-920E-6E7B078FD780}" srcOrd="0" destOrd="0" parTransId="{0939A1E5-63B1-4431-9705-CEFDB1D66244}" sibTransId="{E21ED539-864B-4AF3-8D0C-4A4FB908CC07}"/>
    <dgm:cxn modelId="{5546DB24-8ECB-456D-8883-CA4BB29B39FB}" srcId="{75F93B5A-C7D1-4EA4-AF50-04DDDA3D1601}" destId="{63BBF332-D6A8-48D1-ABE4-921A27CC5211}" srcOrd="1" destOrd="0" parTransId="{8B9261C3-8474-4CE7-A1BA-64687425D042}" sibTransId="{8187C6DF-CC51-4121-ADF8-C8FB67EA6E07}"/>
    <dgm:cxn modelId="{278900B2-96EA-42E3-A4B3-B5B015D94D2F}" type="presOf" srcId="{47D3B024-15AC-4F31-A850-6A99841C828C}" destId="{D939E7B0-23BB-47E0-B307-0222EB316C20}" srcOrd="0" destOrd="0" presId="urn:microsoft.com/office/officeart/2005/8/layout/lProcess3"/>
    <dgm:cxn modelId="{CB3C60D5-DE3C-41E5-97DF-D5115B589B44}" srcId="{50C4B187-E4B5-4C9A-BBDB-6ABCC899013D}" destId="{CDF62543-5F3A-4DBA-8993-B31A516533E7}" srcOrd="3" destOrd="0" parTransId="{6B0B6B87-F67B-47AD-8D8D-EB7668AE450D}" sibTransId="{6AD7A976-0032-48B8-A058-D305201E80F2}"/>
    <dgm:cxn modelId="{E37F9F5C-438B-464F-83FF-4D18A055E370}" srcId="{CDF62543-5F3A-4DBA-8993-B31A516533E7}" destId="{71FBA3D3-5A53-4774-8B69-7A40DE1DCA60}" srcOrd="2" destOrd="0" parTransId="{A696D9FF-E8B6-4DBD-A6D8-8FCC9A8839FE}" sibTransId="{44ABB0D0-02EF-4090-B3A1-3D0F336B9975}"/>
    <dgm:cxn modelId="{C666800C-49DF-4131-B0B6-9E3810ADCADB}" type="presOf" srcId="{D9BF6BD3-EE88-4CA9-8F0E-46CD702543B3}" destId="{16091A53-DDAE-405C-BD30-06F9D44DA890}" srcOrd="0" destOrd="0" presId="urn:microsoft.com/office/officeart/2005/8/layout/lProcess3"/>
    <dgm:cxn modelId="{9834FA9D-A75C-438A-ABBF-527D606F0B2D}" type="presOf" srcId="{3A66A66B-1296-4DDC-90CF-C52B44B6D629}" destId="{F390F0AD-3D54-4453-BDBB-CDF9F397C541}" srcOrd="0" destOrd="0" presId="urn:microsoft.com/office/officeart/2005/8/layout/lProcess3"/>
    <dgm:cxn modelId="{3272E8FD-05EA-4CED-9A32-E74B21654F55}" type="presOf" srcId="{CDF62543-5F3A-4DBA-8993-B31A516533E7}" destId="{7F4E5111-BC0E-488A-9F17-9D71AD09A5B7}" srcOrd="0" destOrd="0" presId="urn:microsoft.com/office/officeart/2005/8/layout/lProcess3"/>
    <dgm:cxn modelId="{8C09452A-763E-48D7-82A3-879734CD5510}" srcId="{ACCF1704-836A-417F-86B8-DD275F0F4154}" destId="{47D3B024-15AC-4F31-A850-6A99841C828C}" srcOrd="0" destOrd="0" parTransId="{A0FF049A-6DF1-4784-884F-B56CF2710C6A}" sibTransId="{DA110D40-6E5D-4BE4-91D6-876A4B07E739}"/>
    <dgm:cxn modelId="{7F15C90C-1D62-4A14-9A0D-6513680BA52A}" srcId="{E5DE9CC6-C099-472A-BCFE-89C10E7E014A}" destId="{FEE63CDD-C2CB-4AD5-A1F6-DD943F3D3505}" srcOrd="1" destOrd="0" parTransId="{4C90AAF7-6C81-42CD-96CC-A36D3064286D}" sibTransId="{E4FAB31D-882C-48DF-934E-C1C42C9DAF1D}"/>
    <dgm:cxn modelId="{36783C94-226D-48E2-B2FF-88724C530226}" type="presOf" srcId="{0CC646E5-D7CF-480B-8B92-24915B75A42D}" destId="{24F58BC3-9E43-4712-9D11-FEACF6D40A51}" srcOrd="0" destOrd="0" presId="urn:microsoft.com/office/officeart/2005/8/layout/lProcess3"/>
    <dgm:cxn modelId="{EBBBCF4C-20D5-4FA6-8B2E-F5FD5FF64050}" type="presOf" srcId="{1837AD58-5695-40A6-920E-6E7B078FD780}" destId="{0537A482-45B2-428C-BE02-609782635937}" srcOrd="0" destOrd="0" presId="urn:microsoft.com/office/officeart/2005/8/layout/lProcess3"/>
    <dgm:cxn modelId="{E268A876-ADAF-4E3D-A3D9-C047A43DC22D}" type="presOf" srcId="{C2C2FCB2-025A-4342-A9F5-C86FEF25B67B}" destId="{0B93708E-08C4-4407-8A44-7420E0B7E5A4}" srcOrd="0" destOrd="0" presId="urn:microsoft.com/office/officeart/2005/8/layout/lProcess3"/>
    <dgm:cxn modelId="{FE605B4E-D71D-4CF1-B700-5E886F115151}" srcId="{CDF62543-5F3A-4DBA-8993-B31A516533E7}" destId="{80E8D36F-7514-4CD0-AA76-E391F466D538}" srcOrd="1" destOrd="0" parTransId="{414D5FAE-8FA4-44BF-82DF-7AD441B2E725}" sibTransId="{27104BD9-DEB9-42E2-86FA-E9BE7AE6F3D6}"/>
    <dgm:cxn modelId="{7A1F32B7-6BEE-48FA-9362-0ADA2602B80B}" srcId="{50C4B187-E4B5-4C9A-BBDB-6ABCC899013D}" destId="{E5DE9CC6-C099-472A-BCFE-89C10E7E014A}" srcOrd="1" destOrd="0" parTransId="{8AA01B93-B4F6-4C4F-AB6E-C5E343490497}" sibTransId="{18576AA1-F71F-4E29-A186-45AE01B376EB}"/>
    <dgm:cxn modelId="{DDEFB2BB-47D6-43F3-B705-8BFA2E84ED3E}" srcId="{75F93B5A-C7D1-4EA4-AF50-04DDDA3D1601}" destId="{C339F5A4-1895-474F-8858-6BFD58F4D5CF}" srcOrd="2" destOrd="0" parTransId="{C44BAE9C-EDE7-43E9-920E-BB25F0AD0010}" sibTransId="{13D491DF-9F10-4AD0-9956-8FCEE0CC63C5}"/>
    <dgm:cxn modelId="{DAD956C1-B2E1-4C06-954E-0C1E312A1F09}" type="presOf" srcId="{63BBF332-D6A8-48D1-ABE4-921A27CC5211}" destId="{DC7C4518-D35F-44FD-AB24-7BB9CDFB1498}" srcOrd="0" destOrd="0" presId="urn:microsoft.com/office/officeart/2005/8/layout/lProcess3"/>
    <dgm:cxn modelId="{97E36EDE-6925-481C-8E4C-695870A743AC}" type="presOf" srcId="{ACCF1704-836A-417F-86B8-DD275F0F4154}" destId="{8E5E2BF0-2CCE-41BC-B210-F97FD4F86622}" srcOrd="0" destOrd="0" presId="urn:microsoft.com/office/officeart/2005/8/layout/lProcess3"/>
    <dgm:cxn modelId="{B2AAC82A-49B0-45B8-9F46-C9F975A29749}" type="presOf" srcId="{4B76F67F-17C6-4C7A-B9C9-F058084477CF}" destId="{262648DD-F840-474C-BB74-378D4CFC4CA4}" srcOrd="0" destOrd="0" presId="urn:microsoft.com/office/officeart/2005/8/layout/lProcess3"/>
    <dgm:cxn modelId="{CE9919C6-67B6-4470-8DA6-28090CEB7CF9}" type="presOf" srcId="{C339F5A4-1895-474F-8858-6BFD58F4D5CF}" destId="{56FEE1C8-20E3-4F06-A7F5-1E90E09BDD7C}" srcOrd="0" destOrd="0" presId="urn:microsoft.com/office/officeart/2005/8/layout/lProcess3"/>
    <dgm:cxn modelId="{F42BC940-1585-4E79-A422-3FF53F74BC38}" srcId="{50C4B187-E4B5-4C9A-BBDB-6ABCC899013D}" destId="{75F93B5A-C7D1-4EA4-AF50-04DDDA3D1601}" srcOrd="0" destOrd="0" parTransId="{3EDC7E86-849C-4213-AE60-BEE6E21036D0}" sibTransId="{716CED74-8902-4D1F-AFE8-07F45423AB47}"/>
    <dgm:cxn modelId="{50FAFEB3-6F46-45D7-AA4D-4616F7879FB2}" type="presOf" srcId="{E5DE9CC6-C099-472A-BCFE-89C10E7E014A}" destId="{C419A4DC-7E12-458A-AEFA-EAA8E3E0CF6C}" srcOrd="0" destOrd="0" presId="urn:microsoft.com/office/officeart/2005/8/layout/lProcess3"/>
    <dgm:cxn modelId="{42B35E50-489D-49FE-8410-A59C16E6F4F3}" srcId="{75F93B5A-C7D1-4EA4-AF50-04DDDA3D1601}" destId="{C2C2FCB2-025A-4342-A9F5-C86FEF25B67B}" srcOrd="0" destOrd="0" parTransId="{6E1DB06F-B045-4C2C-B240-F6A22D355537}" sibTransId="{BBFFCC14-F2B4-4C06-8220-62FD564F064C}"/>
    <dgm:cxn modelId="{DC2F8AF6-DD07-412F-9EFE-ECAABCF2BC97}" srcId="{E5DE9CC6-C099-472A-BCFE-89C10E7E014A}" destId="{4B76F67F-17C6-4C7A-B9C9-F058084477CF}" srcOrd="2" destOrd="0" parTransId="{453B095F-1E11-473D-824F-926F1EA88C2B}" sibTransId="{989727BF-4E16-4923-A6FF-68F4A0107D8B}"/>
    <dgm:cxn modelId="{AFCB6612-7DC9-435F-99C9-0F92BB1987CF}" type="presOf" srcId="{50C4B187-E4B5-4C9A-BBDB-6ABCC899013D}" destId="{E2E1A2BD-4FD8-442B-8CBD-D9C47A568A09}" srcOrd="0" destOrd="0" presId="urn:microsoft.com/office/officeart/2005/8/layout/lProcess3"/>
    <dgm:cxn modelId="{D5ECCBC9-AD16-4795-9543-0676FEFFE9AE}" srcId="{E5DE9CC6-C099-472A-BCFE-89C10E7E014A}" destId="{3A66A66B-1296-4DDC-90CF-C52B44B6D629}" srcOrd="0" destOrd="0" parTransId="{E29C5449-A1AC-4CDD-AE2D-4E9A3A8F0619}" sibTransId="{C5B4905F-4F0F-4E35-898A-FC321E9140A0}"/>
    <dgm:cxn modelId="{14569E63-BE12-463D-BDFA-E14B63978014}" srcId="{ACCF1704-836A-417F-86B8-DD275F0F4154}" destId="{D9BF6BD3-EE88-4CA9-8F0E-46CD702543B3}" srcOrd="1" destOrd="0" parTransId="{320C6CEE-59E6-473E-8E0E-1553CAC48C32}" sibTransId="{63EB49F2-B6D3-498F-BC8A-06343179EEE0}"/>
    <dgm:cxn modelId="{4DAE110A-747D-4D91-8263-F96FE072D73D}" srcId="{50C4B187-E4B5-4C9A-BBDB-6ABCC899013D}" destId="{ACCF1704-836A-417F-86B8-DD275F0F4154}" srcOrd="2" destOrd="0" parTransId="{0C814670-C303-4C9F-97B0-17968D6F3C07}" sibTransId="{735FA307-E86C-46FF-B8EE-493442F54043}"/>
    <dgm:cxn modelId="{CEC4D4BE-49BC-4E98-8A14-D5B916EF538D}" type="presParOf" srcId="{E2E1A2BD-4FD8-442B-8CBD-D9C47A568A09}" destId="{B9BE6B72-1B38-45DE-8F6D-CBABB76CF0AC}" srcOrd="0" destOrd="0" presId="urn:microsoft.com/office/officeart/2005/8/layout/lProcess3"/>
    <dgm:cxn modelId="{9EF7E819-A4B0-4992-9ECB-25713E12B3A1}" type="presParOf" srcId="{B9BE6B72-1B38-45DE-8F6D-CBABB76CF0AC}" destId="{EB7012F5-E320-4E60-BFC8-F91653A9076E}" srcOrd="0" destOrd="0" presId="urn:microsoft.com/office/officeart/2005/8/layout/lProcess3"/>
    <dgm:cxn modelId="{5E2962E4-877B-4E1A-B8D3-E4CDDB6099E4}" type="presParOf" srcId="{B9BE6B72-1B38-45DE-8F6D-CBABB76CF0AC}" destId="{72DB448D-DAD8-4E65-8C1D-5A344DF6B2D0}" srcOrd="1" destOrd="0" presId="urn:microsoft.com/office/officeart/2005/8/layout/lProcess3"/>
    <dgm:cxn modelId="{AD388890-6A65-4E93-AAC4-ED3DFF730DC3}" type="presParOf" srcId="{B9BE6B72-1B38-45DE-8F6D-CBABB76CF0AC}" destId="{0B93708E-08C4-4407-8A44-7420E0B7E5A4}" srcOrd="2" destOrd="0" presId="urn:microsoft.com/office/officeart/2005/8/layout/lProcess3"/>
    <dgm:cxn modelId="{7436BD00-522C-4B11-BF42-1C4165951F34}" type="presParOf" srcId="{B9BE6B72-1B38-45DE-8F6D-CBABB76CF0AC}" destId="{116B28DA-1DB6-4584-A5C9-F716635B8949}" srcOrd="3" destOrd="0" presId="urn:microsoft.com/office/officeart/2005/8/layout/lProcess3"/>
    <dgm:cxn modelId="{F968ED19-976F-4ACD-8227-539F4D9DCD02}" type="presParOf" srcId="{B9BE6B72-1B38-45DE-8F6D-CBABB76CF0AC}" destId="{DC7C4518-D35F-44FD-AB24-7BB9CDFB1498}" srcOrd="4" destOrd="0" presId="urn:microsoft.com/office/officeart/2005/8/layout/lProcess3"/>
    <dgm:cxn modelId="{895D2814-65FF-42C2-B7B1-A2554B7D366E}" type="presParOf" srcId="{B9BE6B72-1B38-45DE-8F6D-CBABB76CF0AC}" destId="{0E4F316D-5B7D-418C-87F1-E4900004AB4D}" srcOrd="5" destOrd="0" presId="urn:microsoft.com/office/officeart/2005/8/layout/lProcess3"/>
    <dgm:cxn modelId="{10E0AE0F-7839-4932-80B8-106066818A05}" type="presParOf" srcId="{B9BE6B72-1B38-45DE-8F6D-CBABB76CF0AC}" destId="{56FEE1C8-20E3-4F06-A7F5-1E90E09BDD7C}" srcOrd="6" destOrd="0" presId="urn:microsoft.com/office/officeart/2005/8/layout/lProcess3"/>
    <dgm:cxn modelId="{C90AA13F-ED4E-42CB-AFF3-24C3C80C273F}" type="presParOf" srcId="{E2E1A2BD-4FD8-442B-8CBD-D9C47A568A09}" destId="{12C46E67-E130-4951-B97C-F3A1EF0F6998}" srcOrd="1" destOrd="0" presId="urn:microsoft.com/office/officeart/2005/8/layout/lProcess3"/>
    <dgm:cxn modelId="{641CE4E4-37D2-4187-BB0D-B74D643B4603}" type="presParOf" srcId="{E2E1A2BD-4FD8-442B-8CBD-D9C47A568A09}" destId="{25EE08EC-8457-4F65-BA1D-8FE36D00CA8E}" srcOrd="2" destOrd="0" presId="urn:microsoft.com/office/officeart/2005/8/layout/lProcess3"/>
    <dgm:cxn modelId="{617BDC41-8E6D-409A-8DED-591B036B7B86}" type="presParOf" srcId="{25EE08EC-8457-4F65-BA1D-8FE36D00CA8E}" destId="{C419A4DC-7E12-458A-AEFA-EAA8E3E0CF6C}" srcOrd="0" destOrd="0" presId="urn:microsoft.com/office/officeart/2005/8/layout/lProcess3"/>
    <dgm:cxn modelId="{B334EE83-C3EC-4F5A-9559-4AF27C3CB13F}" type="presParOf" srcId="{25EE08EC-8457-4F65-BA1D-8FE36D00CA8E}" destId="{F09E5922-7DA4-43E6-8F6B-EEE396AD799D}" srcOrd="1" destOrd="0" presId="urn:microsoft.com/office/officeart/2005/8/layout/lProcess3"/>
    <dgm:cxn modelId="{D380D722-8D97-4EA4-844C-0B697F38A7C6}" type="presParOf" srcId="{25EE08EC-8457-4F65-BA1D-8FE36D00CA8E}" destId="{F390F0AD-3D54-4453-BDBB-CDF9F397C541}" srcOrd="2" destOrd="0" presId="urn:microsoft.com/office/officeart/2005/8/layout/lProcess3"/>
    <dgm:cxn modelId="{E8B2E552-6526-43AA-A83A-93BCA1B06698}" type="presParOf" srcId="{25EE08EC-8457-4F65-BA1D-8FE36D00CA8E}" destId="{BE9A5A92-3BCA-42BE-92B3-B2ACFEE607F6}" srcOrd="3" destOrd="0" presId="urn:microsoft.com/office/officeart/2005/8/layout/lProcess3"/>
    <dgm:cxn modelId="{68658037-8E9C-4354-A8DA-78199435F22D}" type="presParOf" srcId="{25EE08EC-8457-4F65-BA1D-8FE36D00CA8E}" destId="{D210E622-C571-4747-B7EB-05212E193E7D}" srcOrd="4" destOrd="0" presId="urn:microsoft.com/office/officeart/2005/8/layout/lProcess3"/>
    <dgm:cxn modelId="{4654EB2A-B86B-4879-BF3A-E3AB7AD79E4F}" type="presParOf" srcId="{25EE08EC-8457-4F65-BA1D-8FE36D00CA8E}" destId="{356774E3-1B3E-4E10-8940-50101BE56565}" srcOrd="5" destOrd="0" presId="urn:microsoft.com/office/officeart/2005/8/layout/lProcess3"/>
    <dgm:cxn modelId="{1D30E843-7AD7-4B27-8719-814DC2017B0F}" type="presParOf" srcId="{25EE08EC-8457-4F65-BA1D-8FE36D00CA8E}" destId="{262648DD-F840-474C-BB74-378D4CFC4CA4}" srcOrd="6" destOrd="0" presId="urn:microsoft.com/office/officeart/2005/8/layout/lProcess3"/>
    <dgm:cxn modelId="{A155BF2E-48B9-4BF9-9FB8-AE9D6878D00A}" type="presParOf" srcId="{E2E1A2BD-4FD8-442B-8CBD-D9C47A568A09}" destId="{66E54174-613F-4854-85A9-8E3459BD5692}" srcOrd="3" destOrd="0" presId="urn:microsoft.com/office/officeart/2005/8/layout/lProcess3"/>
    <dgm:cxn modelId="{9F0C59D2-83B2-4FCE-9FE5-F15AB86D7768}" type="presParOf" srcId="{E2E1A2BD-4FD8-442B-8CBD-D9C47A568A09}" destId="{8235F953-EBDC-4A29-8578-580D81918AD9}" srcOrd="4" destOrd="0" presId="urn:microsoft.com/office/officeart/2005/8/layout/lProcess3"/>
    <dgm:cxn modelId="{4B497F98-9D07-4884-9FAE-319CAF1540BB}" type="presParOf" srcId="{8235F953-EBDC-4A29-8578-580D81918AD9}" destId="{8E5E2BF0-2CCE-41BC-B210-F97FD4F86622}" srcOrd="0" destOrd="0" presId="urn:microsoft.com/office/officeart/2005/8/layout/lProcess3"/>
    <dgm:cxn modelId="{536A3837-84C4-4460-9276-9166944555E9}" type="presParOf" srcId="{8235F953-EBDC-4A29-8578-580D81918AD9}" destId="{39E30C23-1F47-4618-BC1D-973FB8429F6D}" srcOrd="1" destOrd="0" presId="urn:microsoft.com/office/officeart/2005/8/layout/lProcess3"/>
    <dgm:cxn modelId="{2A611E49-5113-4D5B-8500-C85D392B4FBD}" type="presParOf" srcId="{8235F953-EBDC-4A29-8578-580D81918AD9}" destId="{D939E7B0-23BB-47E0-B307-0222EB316C20}" srcOrd="2" destOrd="0" presId="urn:microsoft.com/office/officeart/2005/8/layout/lProcess3"/>
    <dgm:cxn modelId="{941428E9-75E4-4596-A8D0-EEC86B683BC9}" type="presParOf" srcId="{8235F953-EBDC-4A29-8578-580D81918AD9}" destId="{4CB834EB-5433-47A1-838B-64D9D2BD166C}" srcOrd="3" destOrd="0" presId="urn:microsoft.com/office/officeart/2005/8/layout/lProcess3"/>
    <dgm:cxn modelId="{6DDE9B8C-14B6-4F21-919C-44AC04411E0A}" type="presParOf" srcId="{8235F953-EBDC-4A29-8578-580D81918AD9}" destId="{16091A53-DDAE-405C-BD30-06F9D44DA890}" srcOrd="4" destOrd="0" presId="urn:microsoft.com/office/officeart/2005/8/layout/lProcess3"/>
    <dgm:cxn modelId="{593A6EFC-36B7-448C-869C-26A5C70AEC35}" type="presParOf" srcId="{8235F953-EBDC-4A29-8578-580D81918AD9}" destId="{6A8EF08F-4F6F-468B-B1E1-EEB0933A6A85}" srcOrd="5" destOrd="0" presId="urn:microsoft.com/office/officeart/2005/8/layout/lProcess3"/>
    <dgm:cxn modelId="{82398D14-25A3-4F47-B592-0D74FFFE17D6}" type="presParOf" srcId="{8235F953-EBDC-4A29-8578-580D81918AD9}" destId="{24F58BC3-9E43-4712-9D11-FEACF6D40A51}" srcOrd="6" destOrd="0" presId="urn:microsoft.com/office/officeart/2005/8/layout/lProcess3"/>
    <dgm:cxn modelId="{273C0294-D876-4C03-8726-60EF0D482CB9}" type="presParOf" srcId="{E2E1A2BD-4FD8-442B-8CBD-D9C47A568A09}" destId="{61598BE9-F6FD-44D2-A855-1FD3EB85270F}" srcOrd="5" destOrd="0" presId="urn:microsoft.com/office/officeart/2005/8/layout/lProcess3"/>
    <dgm:cxn modelId="{14D9AC8F-324D-4834-81AC-E858F70F3B7F}" type="presParOf" srcId="{E2E1A2BD-4FD8-442B-8CBD-D9C47A568A09}" destId="{F9A81AF4-BBA6-42A8-9F35-7A956005F02F}" srcOrd="6" destOrd="0" presId="urn:microsoft.com/office/officeart/2005/8/layout/lProcess3"/>
    <dgm:cxn modelId="{72BAAA0C-634D-4C1D-9C84-0C173A5E74BC}" type="presParOf" srcId="{F9A81AF4-BBA6-42A8-9F35-7A956005F02F}" destId="{7F4E5111-BC0E-488A-9F17-9D71AD09A5B7}" srcOrd="0" destOrd="0" presId="urn:microsoft.com/office/officeart/2005/8/layout/lProcess3"/>
    <dgm:cxn modelId="{10D3F369-8197-42D3-82C3-7C9C10EA23CB}" type="presParOf" srcId="{F9A81AF4-BBA6-42A8-9F35-7A956005F02F}" destId="{89D9F72A-5E8A-4BE0-94AB-1ABB427FE50C}" srcOrd="1" destOrd="0" presId="urn:microsoft.com/office/officeart/2005/8/layout/lProcess3"/>
    <dgm:cxn modelId="{4B0C1038-A355-499D-9D65-4531E69797A8}" type="presParOf" srcId="{F9A81AF4-BBA6-42A8-9F35-7A956005F02F}" destId="{0537A482-45B2-428C-BE02-609782635937}" srcOrd="2" destOrd="0" presId="urn:microsoft.com/office/officeart/2005/8/layout/lProcess3"/>
    <dgm:cxn modelId="{72BF30F8-7E99-4E66-A4F7-EC316D224F9E}" type="presParOf" srcId="{F9A81AF4-BBA6-42A8-9F35-7A956005F02F}" destId="{19D304B0-2EBC-446D-AD7B-B59B3365E9D8}" srcOrd="3" destOrd="0" presId="urn:microsoft.com/office/officeart/2005/8/layout/lProcess3"/>
    <dgm:cxn modelId="{AF85B28E-35EB-40EE-9D5B-2D6FB62AC01B}" type="presParOf" srcId="{F9A81AF4-BBA6-42A8-9F35-7A956005F02F}" destId="{BAFEF10E-6C27-4389-893B-F66BD15742C6}" srcOrd="4" destOrd="0" presId="urn:microsoft.com/office/officeart/2005/8/layout/lProcess3"/>
    <dgm:cxn modelId="{A7843B80-BF7D-4FC2-84EF-B24ED997CE3C}" type="presParOf" srcId="{F9A81AF4-BBA6-42A8-9F35-7A956005F02F}" destId="{4F6EB3BC-3E47-4704-AA39-2AD8E51ABB35}" srcOrd="5" destOrd="0" presId="urn:microsoft.com/office/officeart/2005/8/layout/lProcess3"/>
    <dgm:cxn modelId="{08EBF025-9A09-4569-89CD-BBAD8E30808C}" type="presParOf" srcId="{F9A81AF4-BBA6-42A8-9F35-7A956005F02F}" destId="{98A05A8F-6CDD-4782-B9BD-C4D10932B5EB}"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772B9C-9719-4FB7-AD89-C299AA6BDAEB}"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22DE6A62-A180-4385-A197-92AB75BDC997}">
      <dgm:prSet phldrT="[Text]"/>
      <dgm:spPr/>
      <dgm:t>
        <a:bodyPr/>
        <a:lstStyle/>
        <a:p>
          <a:r>
            <a:rPr lang="en-US" dirty="0"/>
            <a:t>Small </a:t>
          </a:r>
          <a:r>
            <a:rPr lang="en-US" dirty="0" err="1"/>
            <a:t>F.Banks</a:t>
          </a:r>
          <a:endParaRPr lang="en-US" dirty="0"/>
        </a:p>
      </dgm:t>
    </dgm:pt>
    <dgm:pt modelId="{38F242D2-9D3F-4E34-A521-BD1364D8C9E2}" type="parTrans" cxnId="{5C3D92F6-510A-4B47-AB74-61CC703E6279}">
      <dgm:prSet/>
      <dgm:spPr/>
      <dgm:t>
        <a:bodyPr/>
        <a:lstStyle/>
        <a:p>
          <a:endParaRPr lang="en-US"/>
        </a:p>
      </dgm:t>
    </dgm:pt>
    <dgm:pt modelId="{EA4D9859-B673-4318-ADB0-B822DA5AB2E9}" type="sibTrans" cxnId="{5C3D92F6-510A-4B47-AB74-61CC703E6279}">
      <dgm:prSet/>
      <dgm:spPr/>
      <dgm:t>
        <a:bodyPr/>
        <a:lstStyle/>
        <a:p>
          <a:endParaRPr lang="en-US"/>
        </a:p>
      </dgm:t>
    </dgm:pt>
    <dgm:pt modelId="{173B7872-B014-464C-9579-8B2FCE5EC90E}">
      <dgm:prSet phldrT="[Text]"/>
      <dgm:spPr/>
      <dgm:t>
        <a:bodyPr/>
        <a:lstStyle/>
        <a:p>
          <a:r>
            <a:rPr lang="en-US" dirty="0"/>
            <a:t>Payment Banks</a:t>
          </a:r>
        </a:p>
      </dgm:t>
    </dgm:pt>
    <dgm:pt modelId="{86D70380-DAF0-4514-B713-5EA1387F8E42}" type="parTrans" cxnId="{8B91026E-6EBB-40A8-A06F-51E1A5C01923}">
      <dgm:prSet/>
      <dgm:spPr/>
      <dgm:t>
        <a:bodyPr/>
        <a:lstStyle/>
        <a:p>
          <a:endParaRPr lang="en-US"/>
        </a:p>
      </dgm:t>
    </dgm:pt>
    <dgm:pt modelId="{FEC48339-E554-4C93-AAC8-BAD38EC02590}" type="sibTrans" cxnId="{8B91026E-6EBB-40A8-A06F-51E1A5C01923}">
      <dgm:prSet/>
      <dgm:spPr/>
      <dgm:t>
        <a:bodyPr/>
        <a:lstStyle/>
        <a:p>
          <a:endParaRPr lang="en-US"/>
        </a:p>
      </dgm:t>
    </dgm:pt>
    <dgm:pt modelId="{7DAEB959-13F7-4A5C-8530-483CDBAF1184}">
      <dgm:prSet phldrT="[Text]"/>
      <dgm:spPr>
        <a:solidFill>
          <a:schemeClr val="accent2"/>
        </a:solidFill>
      </dgm:spPr>
      <dgm:t>
        <a:bodyPr/>
        <a:lstStyle/>
        <a:p>
          <a:r>
            <a:rPr lang="en-US" dirty="0"/>
            <a:t>Wholesale Banks</a:t>
          </a:r>
        </a:p>
      </dgm:t>
    </dgm:pt>
    <dgm:pt modelId="{0B32B899-17E4-47BE-B847-64CDCA4F1FAE}" type="parTrans" cxnId="{1E012DB8-A0E9-4E47-B940-D4B215E995DF}">
      <dgm:prSet/>
      <dgm:spPr/>
      <dgm:t>
        <a:bodyPr/>
        <a:lstStyle/>
        <a:p>
          <a:endParaRPr lang="en-US"/>
        </a:p>
      </dgm:t>
    </dgm:pt>
    <dgm:pt modelId="{2EF94B16-A6DF-480E-BD94-92C4BD97ED2F}" type="sibTrans" cxnId="{1E012DB8-A0E9-4E47-B940-D4B215E995DF}">
      <dgm:prSet/>
      <dgm:spPr/>
      <dgm:t>
        <a:bodyPr/>
        <a:lstStyle/>
        <a:p>
          <a:endParaRPr lang="en-US"/>
        </a:p>
      </dgm:t>
    </dgm:pt>
    <dgm:pt modelId="{3B90FCFE-3560-4CAC-AA50-4B5AAB1C3DA1}">
      <dgm:prSet phldrT="[Text]"/>
      <dgm:spPr>
        <a:solidFill>
          <a:schemeClr val="accent2"/>
        </a:solidFill>
      </dgm:spPr>
      <dgm:t>
        <a:bodyPr/>
        <a:lstStyle/>
        <a:p>
          <a:r>
            <a:rPr lang="en-US" dirty="0"/>
            <a:t>Custodian Banks</a:t>
          </a:r>
        </a:p>
      </dgm:t>
    </dgm:pt>
    <dgm:pt modelId="{D3C2D4AE-D98A-438F-B111-E17CD820B1D2}" type="parTrans" cxnId="{5160F26E-DD5F-48AC-8F7F-FD0A919C8DA8}">
      <dgm:prSet/>
      <dgm:spPr/>
      <dgm:t>
        <a:bodyPr/>
        <a:lstStyle/>
        <a:p>
          <a:endParaRPr lang="en-US"/>
        </a:p>
      </dgm:t>
    </dgm:pt>
    <dgm:pt modelId="{5498BB68-0A45-46B8-B751-317B8E2C8F05}" type="sibTrans" cxnId="{5160F26E-DD5F-48AC-8F7F-FD0A919C8DA8}">
      <dgm:prSet/>
      <dgm:spPr/>
      <dgm:t>
        <a:bodyPr/>
        <a:lstStyle/>
        <a:p>
          <a:endParaRPr lang="en-US"/>
        </a:p>
      </dgm:t>
    </dgm:pt>
    <dgm:pt modelId="{B90118C9-725F-4326-A1EC-30707517D5B8}" type="pres">
      <dgm:prSet presAssocID="{34772B9C-9719-4FB7-AD89-C299AA6BDAEB}" presName="Name0" presStyleCnt="0">
        <dgm:presLayoutVars>
          <dgm:dir/>
          <dgm:resizeHandles val="exact"/>
        </dgm:presLayoutVars>
      </dgm:prSet>
      <dgm:spPr/>
      <dgm:t>
        <a:bodyPr/>
        <a:lstStyle/>
        <a:p>
          <a:endParaRPr lang="en-US"/>
        </a:p>
      </dgm:t>
    </dgm:pt>
    <dgm:pt modelId="{17B32CE7-CF66-42A4-9007-EE40A3EEBC23}" type="pres">
      <dgm:prSet presAssocID="{34772B9C-9719-4FB7-AD89-C299AA6BDAEB}" presName="bkgdShp" presStyleLbl="alignAccFollowNode1" presStyleIdx="0" presStyleCnt="1"/>
      <dgm:spPr/>
      <dgm:t>
        <a:bodyPr/>
        <a:lstStyle/>
        <a:p>
          <a:endParaRPr lang="en-US"/>
        </a:p>
      </dgm:t>
    </dgm:pt>
    <dgm:pt modelId="{841A8534-E678-43BB-82AF-C4FA15AB8EB6}" type="pres">
      <dgm:prSet presAssocID="{34772B9C-9719-4FB7-AD89-C299AA6BDAEB}" presName="linComp" presStyleCnt="0"/>
      <dgm:spPr/>
      <dgm:t>
        <a:bodyPr/>
        <a:lstStyle/>
        <a:p>
          <a:endParaRPr lang="en-US"/>
        </a:p>
      </dgm:t>
    </dgm:pt>
    <dgm:pt modelId="{0055D2A9-746D-472E-8E55-44F28D57203E}" type="pres">
      <dgm:prSet presAssocID="{22DE6A62-A180-4385-A197-92AB75BDC997}" presName="compNode" presStyleCnt="0"/>
      <dgm:spPr/>
      <dgm:t>
        <a:bodyPr/>
        <a:lstStyle/>
        <a:p>
          <a:endParaRPr lang="en-US"/>
        </a:p>
      </dgm:t>
    </dgm:pt>
    <dgm:pt modelId="{355051FB-2E39-47C7-A41A-3ACC3B25A166}" type="pres">
      <dgm:prSet presAssocID="{22DE6A62-A180-4385-A197-92AB75BDC997}" presName="node" presStyleLbl="node1" presStyleIdx="0" presStyleCnt="4">
        <dgm:presLayoutVars>
          <dgm:bulletEnabled val="1"/>
        </dgm:presLayoutVars>
      </dgm:prSet>
      <dgm:spPr/>
      <dgm:t>
        <a:bodyPr/>
        <a:lstStyle/>
        <a:p>
          <a:endParaRPr lang="en-US"/>
        </a:p>
      </dgm:t>
    </dgm:pt>
    <dgm:pt modelId="{D3EB30C4-6BCC-4BF1-89C9-3EDB83A00E68}" type="pres">
      <dgm:prSet presAssocID="{22DE6A62-A180-4385-A197-92AB75BDC997}" presName="invisiNode" presStyleLbl="node1" presStyleIdx="0" presStyleCnt="4"/>
      <dgm:spPr/>
      <dgm:t>
        <a:bodyPr/>
        <a:lstStyle/>
        <a:p>
          <a:endParaRPr lang="en-US"/>
        </a:p>
      </dgm:t>
    </dgm:pt>
    <dgm:pt modelId="{D0EEF485-D0DE-46D6-AFE3-14EA38063CC2}" type="pres">
      <dgm:prSet presAssocID="{22DE6A62-A180-4385-A197-92AB75BDC997}" presName="imagNode" presStyleLbl="f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BFB13479-C70E-4519-8A83-2E786D89C318}" type="pres">
      <dgm:prSet presAssocID="{EA4D9859-B673-4318-ADB0-B822DA5AB2E9}" presName="sibTrans" presStyleLbl="sibTrans2D1" presStyleIdx="0" presStyleCnt="0"/>
      <dgm:spPr/>
      <dgm:t>
        <a:bodyPr/>
        <a:lstStyle/>
        <a:p>
          <a:endParaRPr lang="en-US"/>
        </a:p>
      </dgm:t>
    </dgm:pt>
    <dgm:pt modelId="{B292BA71-9CE1-46DC-B9DB-E2E8A2E4A7F4}" type="pres">
      <dgm:prSet presAssocID="{173B7872-B014-464C-9579-8B2FCE5EC90E}" presName="compNode" presStyleCnt="0"/>
      <dgm:spPr/>
      <dgm:t>
        <a:bodyPr/>
        <a:lstStyle/>
        <a:p>
          <a:endParaRPr lang="en-US"/>
        </a:p>
      </dgm:t>
    </dgm:pt>
    <dgm:pt modelId="{6A37C96B-19E8-487C-BCFD-0DB159AFCE00}" type="pres">
      <dgm:prSet presAssocID="{173B7872-B014-464C-9579-8B2FCE5EC90E}" presName="node" presStyleLbl="node1" presStyleIdx="1" presStyleCnt="4">
        <dgm:presLayoutVars>
          <dgm:bulletEnabled val="1"/>
        </dgm:presLayoutVars>
      </dgm:prSet>
      <dgm:spPr/>
      <dgm:t>
        <a:bodyPr/>
        <a:lstStyle/>
        <a:p>
          <a:endParaRPr lang="en-US"/>
        </a:p>
      </dgm:t>
    </dgm:pt>
    <dgm:pt modelId="{F79E922E-F84F-451E-9DF2-1032BF55C136}" type="pres">
      <dgm:prSet presAssocID="{173B7872-B014-464C-9579-8B2FCE5EC90E}" presName="invisiNode" presStyleLbl="node1" presStyleIdx="1" presStyleCnt="4"/>
      <dgm:spPr/>
      <dgm:t>
        <a:bodyPr/>
        <a:lstStyle/>
        <a:p>
          <a:endParaRPr lang="en-US"/>
        </a:p>
      </dgm:t>
    </dgm:pt>
    <dgm:pt modelId="{58FB17BC-52FB-46B0-BE25-7F708F770155}" type="pres">
      <dgm:prSet presAssocID="{173B7872-B014-464C-9579-8B2FCE5EC90E}" presName="imagNode" presStyleLbl="f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7440B10D-6AAB-4D89-8CFC-DDCAC45D8A99}" type="pres">
      <dgm:prSet presAssocID="{FEC48339-E554-4C93-AAC8-BAD38EC02590}" presName="sibTrans" presStyleLbl="sibTrans2D1" presStyleIdx="0" presStyleCnt="0"/>
      <dgm:spPr/>
      <dgm:t>
        <a:bodyPr/>
        <a:lstStyle/>
        <a:p>
          <a:endParaRPr lang="en-US"/>
        </a:p>
      </dgm:t>
    </dgm:pt>
    <dgm:pt modelId="{68100368-3B94-44C6-8B9B-3827D64C1768}" type="pres">
      <dgm:prSet presAssocID="{7DAEB959-13F7-4A5C-8530-483CDBAF1184}" presName="compNode" presStyleCnt="0"/>
      <dgm:spPr/>
      <dgm:t>
        <a:bodyPr/>
        <a:lstStyle/>
        <a:p>
          <a:endParaRPr lang="en-US"/>
        </a:p>
      </dgm:t>
    </dgm:pt>
    <dgm:pt modelId="{ACB3EEE6-D33C-4670-8AA0-5647682E8AD7}" type="pres">
      <dgm:prSet presAssocID="{7DAEB959-13F7-4A5C-8530-483CDBAF1184}" presName="node" presStyleLbl="node1" presStyleIdx="2" presStyleCnt="4">
        <dgm:presLayoutVars>
          <dgm:bulletEnabled val="1"/>
        </dgm:presLayoutVars>
      </dgm:prSet>
      <dgm:spPr/>
      <dgm:t>
        <a:bodyPr/>
        <a:lstStyle/>
        <a:p>
          <a:endParaRPr lang="en-US"/>
        </a:p>
      </dgm:t>
    </dgm:pt>
    <dgm:pt modelId="{4C179373-FE9E-4E55-A4BC-EC773C28DEA4}" type="pres">
      <dgm:prSet presAssocID="{7DAEB959-13F7-4A5C-8530-483CDBAF1184}" presName="invisiNode" presStyleLbl="node1" presStyleIdx="2" presStyleCnt="4"/>
      <dgm:spPr/>
      <dgm:t>
        <a:bodyPr/>
        <a:lstStyle/>
        <a:p>
          <a:endParaRPr lang="en-US"/>
        </a:p>
      </dgm:t>
    </dgm:pt>
    <dgm:pt modelId="{A82818AE-B3EA-4199-931E-2D9A708D5956}" type="pres">
      <dgm:prSet presAssocID="{7DAEB959-13F7-4A5C-8530-483CDBAF1184}" presName="imagNode" presStyleLbl="f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7C02B1B9-A6E5-4DFA-A559-50DAD1D60180}" type="pres">
      <dgm:prSet presAssocID="{2EF94B16-A6DF-480E-BD94-92C4BD97ED2F}" presName="sibTrans" presStyleLbl="sibTrans2D1" presStyleIdx="0" presStyleCnt="0"/>
      <dgm:spPr/>
      <dgm:t>
        <a:bodyPr/>
        <a:lstStyle/>
        <a:p>
          <a:endParaRPr lang="en-US"/>
        </a:p>
      </dgm:t>
    </dgm:pt>
    <dgm:pt modelId="{42451D33-AB11-4000-90F3-1D82F341E203}" type="pres">
      <dgm:prSet presAssocID="{3B90FCFE-3560-4CAC-AA50-4B5AAB1C3DA1}" presName="compNode" presStyleCnt="0"/>
      <dgm:spPr/>
      <dgm:t>
        <a:bodyPr/>
        <a:lstStyle/>
        <a:p>
          <a:endParaRPr lang="en-US"/>
        </a:p>
      </dgm:t>
    </dgm:pt>
    <dgm:pt modelId="{F98D3262-AAF1-487F-99B0-7CF9DA54E684}" type="pres">
      <dgm:prSet presAssocID="{3B90FCFE-3560-4CAC-AA50-4B5AAB1C3DA1}" presName="node" presStyleLbl="node1" presStyleIdx="3" presStyleCnt="4">
        <dgm:presLayoutVars>
          <dgm:bulletEnabled val="1"/>
        </dgm:presLayoutVars>
      </dgm:prSet>
      <dgm:spPr/>
      <dgm:t>
        <a:bodyPr/>
        <a:lstStyle/>
        <a:p>
          <a:endParaRPr lang="en-US"/>
        </a:p>
      </dgm:t>
    </dgm:pt>
    <dgm:pt modelId="{5260DF6E-19B0-42B9-B648-A5DF27C9E395}" type="pres">
      <dgm:prSet presAssocID="{3B90FCFE-3560-4CAC-AA50-4B5AAB1C3DA1}" presName="invisiNode" presStyleLbl="node1" presStyleIdx="3" presStyleCnt="4"/>
      <dgm:spPr/>
      <dgm:t>
        <a:bodyPr/>
        <a:lstStyle/>
        <a:p>
          <a:endParaRPr lang="en-US"/>
        </a:p>
      </dgm:t>
    </dgm:pt>
    <dgm:pt modelId="{6F60DA39-E49C-4F64-BC38-8FD8F80E438F}" type="pres">
      <dgm:prSet presAssocID="{3B90FCFE-3560-4CAC-AA50-4B5AAB1C3DA1}" presName="imagNode" presStyleLbl="fgImgPlace1" presStyleIdx="3" presStyleCnt="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Lst>
  <dgm:cxnLst>
    <dgm:cxn modelId="{50167CF5-75E5-4AAC-9F00-3A8F27EB48C3}" type="presOf" srcId="{22DE6A62-A180-4385-A197-92AB75BDC997}" destId="{355051FB-2E39-47C7-A41A-3ACC3B25A166}" srcOrd="0" destOrd="0" presId="urn:microsoft.com/office/officeart/2005/8/layout/pList2"/>
    <dgm:cxn modelId="{8B91026E-6EBB-40A8-A06F-51E1A5C01923}" srcId="{34772B9C-9719-4FB7-AD89-C299AA6BDAEB}" destId="{173B7872-B014-464C-9579-8B2FCE5EC90E}" srcOrd="1" destOrd="0" parTransId="{86D70380-DAF0-4514-B713-5EA1387F8E42}" sibTransId="{FEC48339-E554-4C93-AAC8-BAD38EC02590}"/>
    <dgm:cxn modelId="{5160F26E-DD5F-48AC-8F7F-FD0A919C8DA8}" srcId="{34772B9C-9719-4FB7-AD89-C299AA6BDAEB}" destId="{3B90FCFE-3560-4CAC-AA50-4B5AAB1C3DA1}" srcOrd="3" destOrd="0" parTransId="{D3C2D4AE-D98A-438F-B111-E17CD820B1D2}" sibTransId="{5498BB68-0A45-46B8-B751-317B8E2C8F05}"/>
    <dgm:cxn modelId="{E08AABDD-2257-41E2-8D63-C29903066C23}" type="presOf" srcId="{EA4D9859-B673-4318-ADB0-B822DA5AB2E9}" destId="{BFB13479-C70E-4519-8A83-2E786D89C318}" srcOrd="0" destOrd="0" presId="urn:microsoft.com/office/officeart/2005/8/layout/pList2"/>
    <dgm:cxn modelId="{CFB972AB-D476-4AAE-BA0E-5A29BC37DA95}" type="presOf" srcId="{2EF94B16-A6DF-480E-BD94-92C4BD97ED2F}" destId="{7C02B1B9-A6E5-4DFA-A559-50DAD1D60180}" srcOrd="0" destOrd="0" presId="urn:microsoft.com/office/officeart/2005/8/layout/pList2"/>
    <dgm:cxn modelId="{5C3D92F6-510A-4B47-AB74-61CC703E6279}" srcId="{34772B9C-9719-4FB7-AD89-C299AA6BDAEB}" destId="{22DE6A62-A180-4385-A197-92AB75BDC997}" srcOrd="0" destOrd="0" parTransId="{38F242D2-9D3F-4E34-A521-BD1364D8C9E2}" sibTransId="{EA4D9859-B673-4318-ADB0-B822DA5AB2E9}"/>
    <dgm:cxn modelId="{51EE8448-AEAC-494F-9E33-21A5AAE69CB4}" type="presOf" srcId="{173B7872-B014-464C-9579-8B2FCE5EC90E}" destId="{6A37C96B-19E8-487C-BCFD-0DB159AFCE00}" srcOrd="0" destOrd="0" presId="urn:microsoft.com/office/officeart/2005/8/layout/pList2"/>
    <dgm:cxn modelId="{6B6C999A-8416-4DAC-A4F1-B10A0F2CF4A5}" type="presOf" srcId="{3B90FCFE-3560-4CAC-AA50-4B5AAB1C3DA1}" destId="{F98D3262-AAF1-487F-99B0-7CF9DA54E684}" srcOrd="0" destOrd="0" presId="urn:microsoft.com/office/officeart/2005/8/layout/pList2"/>
    <dgm:cxn modelId="{1E012DB8-A0E9-4E47-B940-D4B215E995DF}" srcId="{34772B9C-9719-4FB7-AD89-C299AA6BDAEB}" destId="{7DAEB959-13F7-4A5C-8530-483CDBAF1184}" srcOrd="2" destOrd="0" parTransId="{0B32B899-17E4-47BE-B847-64CDCA4F1FAE}" sibTransId="{2EF94B16-A6DF-480E-BD94-92C4BD97ED2F}"/>
    <dgm:cxn modelId="{4C06115B-4267-4CE4-91B3-1715874D6D7A}" type="presOf" srcId="{FEC48339-E554-4C93-AAC8-BAD38EC02590}" destId="{7440B10D-6AAB-4D89-8CFC-DDCAC45D8A99}" srcOrd="0" destOrd="0" presId="urn:microsoft.com/office/officeart/2005/8/layout/pList2"/>
    <dgm:cxn modelId="{A2DD0E2C-9F1C-452C-9A72-1C23AE97578D}" type="presOf" srcId="{34772B9C-9719-4FB7-AD89-C299AA6BDAEB}" destId="{B90118C9-725F-4326-A1EC-30707517D5B8}" srcOrd="0" destOrd="0" presId="urn:microsoft.com/office/officeart/2005/8/layout/pList2"/>
    <dgm:cxn modelId="{C6F4F135-7ED9-439F-A603-7BF5E30A23A1}" type="presOf" srcId="{7DAEB959-13F7-4A5C-8530-483CDBAF1184}" destId="{ACB3EEE6-D33C-4670-8AA0-5647682E8AD7}" srcOrd="0" destOrd="0" presId="urn:microsoft.com/office/officeart/2005/8/layout/pList2"/>
    <dgm:cxn modelId="{56C13CC3-7B50-4F93-B149-76EC72FE4219}" type="presParOf" srcId="{B90118C9-725F-4326-A1EC-30707517D5B8}" destId="{17B32CE7-CF66-42A4-9007-EE40A3EEBC23}" srcOrd="0" destOrd="0" presId="urn:microsoft.com/office/officeart/2005/8/layout/pList2"/>
    <dgm:cxn modelId="{1FEDE834-AE9B-48FC-A848-13D08B8153E0}" type="presParOf" srcId="{B90118C9-725F-4326-A1EC-30707517D5B8}" destId="{841A8534-E678-43BB-82AF-C4FA15AB8EB6}" srcOrd="1" destOrd="0" presId="urn:microsoft.com/office/officeart/2005/8/layout/pList2"/>
    <dgm:cxn modelId="{64D84D41-456B-483E-95F5-66459E13097C}" type="presParOf" srcId="{841A8534-E678-43BB-82AF-C4FA15AB8EB6}" destId="{0055D2A9-746D-472E-8E55-44F28D57203E}" srcOrd="0" destOrd="0" presId="urn:microsoft.com/office/officeart/2005/8/layout/pList2"/>
    <dgm:cxn modelId="{3234304F-CBF1-48AF-8F38-9097EF092178}" type="presParOf" srcId="{0055D2A9-746D-472E-8E55-44F28D57203E}" destId="{355051FB-2E39-47C7-A41A-3ACC3B25A166}" srcOrd="0" destOrd="0" presId="urn:microsoft.com/office/officeart/2005/8/layout/pList2"/>
    <dgm:cxn modelId="{4125C23A-AC67-4F9A-9207-2270A3A44A1B}" type="presParOf" srcId="{0055D2A9-746D-472E-8E55-44F28D57203E}" destId="{D3EB30C4-6BCC-4BF1-89C9-3EDB83A00E68}" srcOrd="1" destOrd="0" presId="urn:microsoft.com/office/officeart/2005/8/layout/pList2"/>
    <dgm:cxn modelId="{049FE73F-2E7B-48E9-A0B8-E908956EE997}" type="presParOf" srcId="{0055D2A9-746D-472E-8E55-44F28D57203E}" destId="{D0EEF485-D0DE-46D6-AFE3-14EA38063CC2}" srcOrd="2" destOrd="0" presId="urn:microsoft.com/office/officeart/2005/8/layout/pList2"/>
    <dgm:cxn modelId="{946D30F0-16EF-4887-8980-91E8AF6988A8}" type="presParOf" srcId="{841A8534-E678-43BB-82AF-C4FA15AB8EB6}" destId="{BFB13479-C70E-4519-8A83-2E786D89C318}" srcOrd="1" destOrd="0" presId="urn:microsoft.com/office/officeart/2005/8/layout/pList2"/>
    <dgm:cxn modelId="{9B26B304-ED64-4A88-AE94-06DD8F46F221}" type="presParOf" srcId="{841A8534-E678-43BB-82AF-C4FA15AB8EB6}" destId="{B292BA71-9CE1-46DC-B9DB-E2E8A2E4A7F4}" srcOrd="2" destOrd="0" presId="urn:microsoft.com/office/officeart/2005/8/layout/pList2"/>
    <dgm:cxn modelId="{D5C22AAD-B42F-42B4-A833-BEB6CF115166}" type="presParOf" srcId="{B292BA71-9CE1-46DC-B9DB-E2E8A2E4A7F4}" destId="{6A37C96B-19E8-487C-BCFD-0DB159AFCE00}" srcOrd="0" destOrd="0" presId="urn:microsoft.com/office/officeart/2005/8/layout/pList2"/>
    <dgm:cxn modelId="{B158BD08-D83C-440C-A666-117C5A351233}" type="presParOf" srcId="{B292BA71-9CE1-46DC-B9DB-E2E8A2E4A7F4}" destId="{F79E922E-F84F-451E-9DF2-1032BF55C136}" srcOrd="1" destOrd="0" presId="urn:microsoft.com/office/officeart/2005/8/layout/pList2"/>
    <dgm:cxn modelId="{C5D6500F-32A3-41BF-811B-BBE428A7CA06}" type="presParOf" srcId="{B292BA71-9CE1-46DC-B9DB-E2E8A2E4A7F4}" destId="{58FB17BC-52FB-46B0-BE25-7F708F770155}" srcOrd="2" destOrd="0" presId="urn:microsoft.com/office/officeart/2005/8/layout/pList2"/>
    <dgm:cxn modelId="{40601156-3B6B-4E9A-8621-AE654A0F045A}" type="presParOf" srcId="{841A8534-E678-43BB-82AF-C4FA15AB8EB6}" destId="{7440B10D-6AAB-4D89-8CFC-DDCAC45D8A99}" srcOrd="3" destOrd="0" presId="urn:microsoft.com/office/officeart/2005/8/layout/pList2"/>
    <dgm:cxn modelId="{29AB242A-1355-4633-98AF-0374D10D787E}" type="presParOf" srcId="{841A8534-E678-43BB-82AF-C4FA15AB8EB6}" destId="{68100368-3B94-44C6-8B9B-3827D64C1768}" srcOrd="4" destOrd="0" presId="urn:microsoft.com/office/officeart/2005/8/layout/pList2"/>
    <dgm:cxn modelId="{D5CD2986-D172-4BBA-968F-51F3460CEA3C}" type="presParOf" srcId="{68100368-3B94-44C6-8B9B-3827D64C1768}" destId="{ACB3EEE6-D33C-4670-8AA0-5647682E8AD7}" srcOrd="0" destOrd="0" presId="urn:microsoft.com/office/officeart/2005/8/layout/pList2"/>
    <dgm:cxn modelId="{A21FFE1C-60BD-4FE8-BFC3-C2640FD217AE}" type="presParOf" srcId="{68100368-3B94-44C6-8B9B-3827D64C1768}" destId="{4C179373-FE9E-4E55-A4BC-EC773C28DEA4}" srcOrd="1" destOrd="0" presId="urn:microsoft.com/office/officeart/2005/8/layout/pList2"/>
    <dgm:cxn modelId="{98650E74-7BA3-48AC-BCCC-5A1B275D52A5}" type="presParOf" srcId="{68100368-3B94-44C6-8B9B-3827D64C1768}" destId="{A82818AE-B3EA-4199-931E-2D9A708D5956}" srcOrd="2" destOrd="0" presId="urn:microsoft.com/office/officeart/2005/8/layout/pList2"/>
    <dgm:cxn modelId="{AF948269-1EBA-4D5E-B0BF-4FFAFE7CF31B}" type="presParOf" srcId="{841A8534-E678-43BB-82AF-C4FA15AB8EB6}" destId="{7C02B1B9-A6E5-4DFA-A559-50DAD1D60180}" srcOrd="5" destOrd="0" presId="urn:microsoft.com/office/officeart/2005/8/layout/pList2"/>
    <dgm:cxn modelId="{5350E524-0330-4B09-BA6E-F92EB5E6CEBD}" type="presParOf" srcId="{841A8534-E678-43BB-82AF-C4FA15AB8EB6}" destId="{42451D33-AB11-4000-90F3-1D82F341E203}" srcOrd="6" destOrd="0" presId="urn:microsoft.com/office/officeart/2005/8/layout/pList2"/>
    <dgm:cxn modelId="{D6256DD8-4C4C-45CD-80D1-2D4D906E2D9C}" type="presParOf" srcId="{42451D33-AB11-4000-90F3-1D82F341E203}" destId="{F98D3262-AAF1-487F-99B0-7CF9DA54E684}" srcOrd="0" destOrd="0" presId="urn:microsoft.com/office/officeart/2005/8/layout/pList2"/>
    <dgm:cxn modelId="{9EDB2FEA-DEE9-454A-98A9-0B0E7F49CD41}" type="presParOf" srcId="{42451D33-AB11-4000-90F3-1D82F341E203}" destId="{5260DF6E-19B0-42B9-B648-A5DF27C9E395}" srcOrd="1" destOrd="0" presId="urn:microsoft.com/office/officeart/2005/8/layout/pList2"/>
    <dgm:cxn modelId="{6D7D7393-1161-4ADD-80F3-43FEB64A3F5C}" type="presParOf" srcId="{42451D33-AB11-4000-90F3-1D82F341E203}" destId="{6F60DA39-E49C-4F64-BC38-8FD8F80E438F}"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7790A0-934A-401A-BCFD-FC57893DE6F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E51B5BEA-C697-4EAC-94CD-C4558B65D895}">
      <dgm:prSet/>
      <dgm:spPr/>
      <dgm:t>
        <a:bodyPr/>
        <a:lstStyle/>
        <a:p>
          <a:r>
            <a:rPr lang="en-US" dirty="0" smtClean="0"/>
            <a:t>Banking Reg. Act</a:t>
          </a:r>
          <a:endParaRPr lang="en-US" dirty="0"/>
        </a:p>
      </dgm:t>
    </dgm:pt>
    <dgm:pt modelId="{FF432403-8D57-40A1-87C0-D00200CE5490}" type="parTrans" cxnId="{8CF33F8C-DBFA-467A-9AAE-64FAA08A3211}">
      <dgm:prSet/>
      <dgm:spPr/>
      <dgm:t>
        <a:bodyPr/>
        <a:lstStyle/>
        <a:p>
          <a:endParaRPr lang="en-US"/>
        </a:p>
      </dgm:t>
    </dgm:pt>
    <dgm:pt modelId="{974ECD9A-6DB9-4758-B37C-0C3DCD348CA9}" type="sibTrans" cxnId="{8CF33F8C-DBFA-467A-9AAE-64FAA08A3211}">
      <dgm:prSet/>
      <dgm:spPr/>
      <dgm:t>
        <a:bodyPr/>
        <a:lstStyle/>
        <a:p>
          <a:endParaRPr lang="en-US"/>
        </a:p>
      </dgm:t>
    </dgm:pt>
    <dgm:pt modelId="{F6AA5891-2AD9-4892-9D81-E22C934033AC}">
      <dgm:prSet/>
      <dgm:spPr/>
      <dgm:t>
        <a:bodyPr/>
        <a:lstStyle/>
        <a:p>
          <a:r>
            <a:rPr lang="en-US" dirty="0" smtClean="0"/>
            <a:t>CRR, SLR</a:t>
          </a:r>
          <a:endParaRPr lang="en-US" dirty="0"/>
        </a:p>
      </dgm:t>
    </dgm:pt>
    <dgm:pt modelId="{15C67032-5CE4-4894-B4F6-B239CB8D710D}" type="parTrans" cxnId="{82BCC31D-7165-45B5-976A-186EBBB98707}">
      <dgm:prSet/>
      <dgm:spPr/>
      <dgm:t>
        <a:bodyPr/>
        <a:lstStyle/>
        <a:p>
          <a:endParaRPr lang="en-US"/>
        </a:p>
      </dgm:t>
    </dgm:pt>
    <dgm:pt modelId="{341BFD6D-E64C-44A7-84FB-EC606A5CA9D8}" type="sibTrans" cxnId="{82BCC31D-7165-45B5-976A-186EBBB98707}">
      <dgm:prSet/>
      <dgm:spPr/>
      <dgm:t>
        <a:bodyPr/>
        <a:lstStyle/>
        <a:p>
          <a:endParaRPr lang="en-US"/>
        </a:p>
      </dgm:t>
    </dgm:pt>
    <dgm:pt modelId="{47C43E24-C725-4092-90BA-E3603CC1D1C5}">
      <dgm:prSet/>
      <dgm:spPr/>
      <dgm:t>
        <a:bodyPr/>
        <a:lstStyle/>
        <a:p>
          <a:r>
            <a:rPr lang="en-US" dirty="0" smtClean="0"/>
            <a:t>MSF, PSL</a:t>
          </a:r>
          <a:endParaRPr lang="en-US" dirty="0"/>
        </a:p>
      </dgm:t>
    </dgm:pt>
    <dgm:pt modelId="{D516E2F7-BBD6-4EFB-BD68-4010F76BFB10}" type="parTrans" cxnId="{22B9DC08-8CD9-4D90-812B-600F3C6EEEE6}">
      <dgm:prSet/>
      <dgm:spPr/>
      <dgm:t>
        <a:bodyPr/>
        <a:lstStyle/>
        <a:p>
          <a:endParaRPr lang="en-US"/>
        </a:p>
      </dgm:t>
    </dgm:pt>
    <dgm:pt modelId="{AA6236E1-D946-4944-902A-17AEC209BDFE}" type="sibTrans" cxnId="{22B9DC08-8CD9-4D90-812B-600F3C6EEEE6}">
      <dgm:prSet/>
      <dgm:spPr/>
      <dgm:t>
        <a:bodyPr/>
        <a:lstStyle/>
        <a:p>
          <a:endParaRPr lang="en-US"/>
        </a:p>
      </dgm:t>
    </dgm:pt>
    <dgm:pt modelId="{9919433B-7F17-4740-8338-E1AD05C36ACC}">
      <dgm:prSet/>
      <dgm:spPr/>
      <dgm:t>
        <a:bodyPr/>
        <a:lstStyle/>
        <a:p>
          <a:r>
            <a:rPr lang="en-US" dirty="0" smtClean="0"/>
            <a:t>Who can borrow</a:t>
          </a:r>
          <a:endParaRPr lang="en-US" dirty="0"/>
        </a:p>
      </dgm:t>
    </dgm:pt>
    <dgm:pt modelId="{C727B4D6-EC33-4027-93EB-DC9A85BEEB5A}" type="parTrans" cxnId="{6250CF89-33E4-4FEC-81C8-CE403D7D949B}">
      <dgm:prSet/>
      <dgm:spPr/>
      <dgm:t>
        <a:bodyPr/>
        <a:lstStyle/>
        <a:p>
          <a:endParaRPr lang="en-US"/>
        </a:p>
      </dgm:t>
    </dgm:pt>
    <dgm:pt modelId="{25CC391C-6EA3-4D00-8D46-37379B57B13C}" type="sibTrans" cxnId="{6250CF89-33E4-4FEC-81C8-CE403D7D949B}">
      <dgm:prSet/>
      <dgm:spPr/>
      <dgm:t>
        <a:bodyPr/>
        <a:lstStyle/>
        <a:p>
          <a:endParaRPr lang="en-US"/>
        </a:p>
      </dgm:t>
    </dgm:pt>
    <dgm:pt modelId="{0EA2C763-1F47-4B2D-BF16-4E665D1EA7DB}">
      <dgm:prSet/>
      <dgm:spPr/>
      <dgm:t>
        <a:bodyPr/>
        <a:lstStyle/>
        <a:p>
          <a:r>
            <a:rPr lang="en-US" dirty="0" smtClean="0"/>
            <a:t>Vote power</a:t>
          </a:r>
          <a:endParaRPr lang="en-US" dirty="0"/>
        </a:p>
      </dgm:t>
    </dgm:pt>
    <dgm:pt modelId="{35381740-EE46-4BB1-8A61-0776A5923856}" type="parTrans" cxnId="{0720AC87-4C3A-4150-8552-4D6F0D592693}">
      <dgm:prSet/>
      <dgm:spPr/>
      <dgm:t>
        <a:bodyPr/>
        <a:lstStyle/>
        <a:p>
          <a:endParaRPr lang="en-US"/>
        </a:p>
      </dgm:t>
    </dgm:pt>
    <dgm:pt modelId="{33E3E525-D65A-4338-8BC6-B8CC9567626B}" type="sibTrans" cxnId="{0720AC87-4C3A-4150-8552-4D6F0D592693}">
      <dgm:prSet/>
      <dgm:spPr/>
      <dgm:t>
        <a:bodyPr/>
        <a:lstStyle/>
        <a:p>
          <a:endParaRPr lang="en-US"/>
        </a:p>
      </dgm:t>
    </dgm:pt>
    <dgm:pt modelId="{9961250F-C1C4-41EB-8D7D-D4D9380203FF}">
      <dgm:prSet/>
      <dgm:spPr/>
      <dgm:t>
        <a:bodyPr/>
        <a:lstStyle/>
        <a:p>
          <a:r>
            <a:rPr lang="en-US" dirty="0" smtClean="0"/>
            <a:t>Presence</a:t>
          </a:r>
          <a:endParaRPr lang="en-US" dirty="0"/>
        </a:p>
      </dgm:t>
    </dgm:pt>
    <dgm:pt modelId="{A903A64D-78FB-407F-B307-CF6E1ED26D73}" type="parTrans" cxnId="{AE2AE138-4680-464E-A748-160E3B9DBD29}">
      <dgm:prSet/>
      <dgm:spPr/>
      <dgm:t>
        <a:bodyPr/>
        <a:lstStyle/>
        <a:p>
          <a:endParaRPr lang="en-US"/>
        </a:p>
      </dgm:t>
    </dgm:pt>
    <dgm:pt modelId="{17DA8B9E-8E50-4B46-BDC0-7B4A21036500}" type="sibTrans" cxnId="{AE2AE138-4680-464E-A748-160E3B9DBD29}">
      <dgm:prSet/>
      <dgm:spPr/>
      <dgm:t>
        <a:bodyPr/>
        <a:lstStyle/>
        <a:p>
          <a:endParaRPr lang="en-US"/>
        </a:p>
      </dgm:t>
    </dgm:pt>
    <dgm:pt modelId="{26EB85EB-B92D-4C77-83E7-6EB76E87C5E7}">
      <dgm:prSet/>
      <dgm:spPr/>
      <dgm:t>
        <a:bodyPr/>
        <a:lstStyle/>
        <a:p>
          <a:r>
            <a:rPr lang="en-US" dirty="0" smtClean="0"/>
            <a:t>Yes’ 49</a:t>
          </a:r>
          <a:endParaRPr lang="en-US" dirty="0"/>
        </a:p>
      </dgm:t>
    </dgm:pt>
    <dgm:pt modelId="{73490168-C022-478F-A3C8-64B6BA847943}" type="parTrans" cxnId="{F9D090A9-F51A-45BB-8A89-BB2F7CDD2AE9}">
      <dgm:prSet/>
      <dgm:spPr/>
      <dgm:t>
        <a:bodyPr/>
        <a:lstStyle/>
        <a:p>
          <a:endParaRPr lang="en-US"/>
        </a:p>
      </dgm:t>
    </dgm:pt>
    <dgm:pt modelId="{F4362A73-46FC-4D38-9ED9-1B193D1E8C5D}" type="sibTrans" cxnId="{F9D090A9-F51A-45BB-8A89-BB2F7CDD2AE9}">
      <dgm:prSet/>
      <dgm:spPr/>
      <dgm:t>
        <a:bodyPr/>
        <a:lstStyle/>
        <a:p>
          <a:endParaRPr lang="en-US"/>
        </a:p>
      </dgm:t>
    </dgm:pt>
    <dgm:pt modelId="{FBA6D1BA-4839-4EA7-B1F9-73A9F5D28F9F}">
      <dgm:prSet/>
      <dgm:spPr>
        <a:solidFill>
          <a:srgbClr val="FFFF00">
            <a:alpha val="90000"/>
          </a:srgbClr>
        </a:solidFill>
      </dgm:spPr>
      <dgm:t>
        <a:bodyPr/>
        <a:lstStyle/>
        <a:p>
          <a:r>
            <a:rPr lang="en-US" dirty="0" smtClean="0"/>
            <a:t>Yes ‘66</a:t>
          </a:r>
          <a:endParaRPr lang="en-US" dirty="0"/>
        </a:p>
      </dgm:t>
    </dgm:pt>
    <dgm:pt modelId="{500BCEB8-FF68-419F-A0BC-F41D024E9EB3}" type="parTrans" cxnId="{7B9C1336-B81C-49E0-8AA2-4FDEF6B6FA63}">
      <dgm:prSet/>
      <dgm:spPr/>
      <dgm:t>
        <a:bodyPr/>
        <a:lstStyle/>
        <a:p>
          <a:endParaRPr lang="en-US"/>
        </a:p>
      </dgm:t>
    </dgm:pt>
    <dgm:pt modelId="{329735E8-7A94-45B1-9077-2890F0027C83}" type="sibTrans" cxnId="{7B9C1336-B81C-49E0-8AA2-4FDEF6B6FA63}">
      <dgm:prSet/>
      <dgm:spPr/>
      <dgm:t>
        <a:bodyPr/>
        <a:lstStyle/>
        <a:p>
          <a:endParaRPr lang="en-US"/>
        </a:p>
      </dgm:t>
    </dgm:pt>
    <dgm:pt modelId="{40C847B1-68DD-41A5-85BC-48DCC1D0CD65}">
      <dgm:prSet/>
      <dgm:spPr/>
      <dgm:t>
        <a:bodyPr/>
        <a:lstStyle/>
        <a:p>
          <a:r>
            <a:rPr lang="en-US" dirty="0" smtClean="0"/>
            <a:t>Yes</a:t>
          </a:r>
          <a:endParaRPr lang="en-US" dirty="0"/>
        </a:p>
      </dgm:t>
    </dgm:pt>
    <dgm:pt modelId="{F276B855-59A3-49B2-AF5D-7440C088F20B}" type="parTrans" cxnId="{D582CC92-D7E3-427A-B642-99D7D4AD7630}">
      <dgm:prSet/>
      <dgm:spPr/>
      <dgm:t>
        <a:bodyPr/>
        <a:lstStyle/>
        <a:p>
          <a:endParaRPr lang="en-US"/>
        </a:p>
      </dgm:t>
    </dgm:pt>
    <dgm:pt modelId="{E5C5B644-35D8-4416-854C-3CCEB9D8EC2C}" type="sibTrans" cxnId="{D582CC92-D7E3-427A-B642-99D7D4AD7630}">
      <dgm:prSet/>
      <dgm:spPr/>
      <dgm:t>
        <a:bodyPr/>
        <a:lstStyle/>
        <a:p>
          <a:endParaRPr lang="en-US"/>
        </a:p>
      </dgm:t>
    </dgm:pt>
    <dgm:pt modelId="{0A777408-64F8-4E9B-94E1-3E376BA1C588}">
      <dgm:prSet/>
      <dgm:spPr/>
      <dgm:t>
        <a:bodyPr/>
        <a:lstStyle/>
        <a:p>
          <a:r>
            <a:rPr lang="en-US" dirty="0" smtClean="0"/>
            <a:t>Yes</a:t>
          </a:r>
          <a:endParaRPr lang="en-US" dirty="0"/>
        </a:p>
      </dgm:t>
    </dgm:pt>
    <dgm:pt modelId="{E92196D9-8C57-4FC0-AE53-E48B6B80C264}" type="parTrans" cxnId="{67103C05-2ED2-4824-A885-B549DF874E38}">
      <dgm:prSet/>
      <dgm:spPr/>
      <dgm:t>
        <a:bodyPr/>
        <a:lstStyle/>
        <a:p>
          <a:endParaRPr lang="en-US"/>
        </a:p>
      </dgm:t>
    </dgm:pt>
    <dgm:pt modelId="{9412845A-3469-416C-A3D5-2F701BD84DB0}" type="sibTrans" cxnId="{67103C05-2ED2-4824-A885-B549DF874E38}">
      <dgm:prSet/>
      <dgm:spPr/>
      <dgm:t>
        <a:bodyPr/>
        <a:lstStyle/>
        <a:p>
          <a:endParaRPr lang="en-US"/>
        </a:p>
      </dgm:t>
    </dgm:pt>
    <dgm:pt modelId="{58C6D373-B8C9-4EEB-A716-DAD70C61771F}">
      <dgm:prSet/>
      <dgm:spPr/>
      <dgm:t>
        <a:bodyPr/>
        <a:lstStyle/>
        <a:p>
          <a:r>
            <a:rPr lang="en-US" dirty="0" smtClean="0"/>
            <a:t>Yes</a:t>
          </a:r>
          <a:endParaRPr lang="en-US" dirty="0"/>
        </a:p>
      </dgm:t>
    </dgm:pt>
    <dgm:pt modelId="{F3CBF91E-296A-4E31-9A8F-223EE09C4557}" type="parTrans" cxnId="{D5A47734-00B7-4C0F-ABA4-F505944637CB}">
      <dgm:prSet/>
      <dgm:spPr/>
      <dgm:t>
        <a:bodyPr/>
        <a:lstStyle/>
        <a:p>
          <a:endParaRPr lang="en-US"/>
        </a:p>
      </dgm:t>
    </dgm:pt>
    <dgm:pt modelId="{11DAF42E-EB56-43C4-8BC0-648183DC7DB8}" type="sibTrans" cxnId="{D5A47734-00B7-4C0F-ABA4-F505944637CB}">
      <dgm:prSet/>
      <dgm:spPr/>
      <dgm:t>
        <a:bodyPr/>
        <a:lstStyle/>
        <a:p>
          <a:endParaRPr lang="en-US"/>
        </a:p>
      </dgm:t>
    </dgm:pt>
    <dgm:pt modelId="{E5EF0173-0973-4ADF-A7E3-0952F156314B}">
      <dgm:prSet/>
      <dgm:spPr>
        <a:solidFill>
          <a:srgbClr val="FFFF00">
            <a:alpha val="90000"/>
          </a:srgbClr>
        </a:solidFill>
      </dgm:spPr>
      <dgm:t>
        <a:bodyPr/>
        <a:lstStyle/>
        <a:p>
          <a:r>
            <a:rPr lang="en-US" dirty="0" smtClean="0"/>
            <a:t>Nope</a:t>
          </a:r>
          <a:endParaRPr lang="en-US" dirty="0"/>
        </a:p>
      </dgm:t>
    </dgm:pt>
    <dgm:pt modelId="{C0C9DC13-77B9-4B7A-81D9-B595231D6035}" type="parTrans" cxnId="{922872F2-D1EA-40CD-AC2F-BFF3106EE5FC}">
      <dgm:prSet/>
      <dgm:spPr/>
      <dgm:t>
        <a:bodyPr/>
        <a:lstStyle/>
        <a:p>
          <a:endParaRPr lang="en-US"/>
        </a:p>
      </dgm:t>
    </dgm:pt>
    <dgm:pt modelId="{BED51619-5EEE-400E-89CC-98E0FB63E0A7}" type="sibTrans" cxnId="{922872F2-D1EA-40CD-AC2F-BFF3106EE5FC}">
      <dgm:prSet/>
      <dgm:spPr/>
      <dgm:t>
        <a:bodyPr/>
        <a:lstStyle/>
        <a:p>
          <a:endParaRPr lang="en-US"/>
        </a:p>
      </dgm:t>
    </dgm:pt>
    <dgm:pt modelId="{A315E341-F303-4E6B-838E-BB06AFA86E81}">
      <dgm:prSet/>
      <dgm:spPr/>
      <dgm:t>
        <a:bodyPr/>
        <a:lstStyle/>
        <a:p>
          <a:r>
            <a:rPr lang="en-US" dirty="0" smtClean="0"/>
            <a:t>Anyone</a:t>
          </a:r>
          <a:endParaRPr lang="en-US" dirty="0"/>
        </a:p>
      </dgm:t>
    </dgm:pt>
    <dgm:pt modelId="{9E9A412D-8505-4FA9-AEDF-42554FBBD84B}" type="parTrans" cxnId="{61A1FADF-3F11-4300-A723-6FF8C522A3A3}">
      <dgm:prSet/>
      <dgm:spPr/>
      <dgm:t>
        <a:bodyPr/>
        <a:lstStyle/>
        <a:p>
          <a:endParaRPr lang="en-US"/>
        </a:p>
      </dgm:t>
    </dgm:pt>
    <dgm:pt modelId="{202B3D44-4FF4-48FF-9541-BDF1EDBF3119}" type="sibTrans" cxnId="{61A1FADF-3F11-4300-A723-6FF8C522A3A3}">
      <dgm:prSet/>
      <dgm:spPr/>
      <dgm:t>
        <a:bodyPr/>
        <a:lstStyle/>
        <a:p>
          <a:endParaRPr lang="en-US"/>
        </a:p>
      </dgm:t>
    </dgm:pt>
    <dgm:pt modelId="{F9FFFE5E-86D8-49ED-8447-3DFEB73E6497}">
      <dgm:prSet/>
      <dgm:spPr>
        <a:solidFill>
          <a:srgbClr val="FFFF00">
            <a:alpha val="90000"/>
          </a:srgbClr>
        </a:solidFill>
      </dgm:spPr>
      <dgm:t>
        <a:bodyPr/>
        <a:lstStyle/>
        <a:p>
          <a:r>
            <a:rPr lang="en-US" dirty="0" smtClean="0"/>
            <a:t>Only members</a:t>
          </a:r>
          <a:endParaRPr lang="en-US" dirty="0"/>
        </a:p>
      </dgm:t>
    </dgm:pt>
    <dgm:pt modelId="{7EADBE0F-3E20-4950-94D9-1D8CD1F25149}" type="parTrans" cxnId="{1E3D12FA-6353-4A33-941D-67DAAA7764E2}">
      <dgm:prSet/>
      <dgm:spPr/>
      <dgm:t>
        <a:bodyPr/>
        <a:lstStyle/>
        <a:p>
          <a:endParaRPr lang="en-US"/>
        </a:p>
      </dgm:t>
    </dgm:pt>
    <dgm:pt modelId="{213C0061-C31A-4EFD-8C7F-07098856FF32}" type="sibTrans" cxnId="{1E3D12FA-6353-4A33-941D-67DAAA7764E2}">
      <dgm:prSet/>
      <dgm:spPr/>
      <dgm:t>
        <a:bodyPr/>
        <a:lstStyle/>
        <a:p>
          <a:endParaRPr lang="en-US"/>
        </a:p>
      </dgm:t>
    </dgm:pt>
    <dgm:pt modelId="{A6971671-3C0F-42A2-82BF-3B400B35D7C4}">
      <dgm:prSet/>
      <dgm:spPr/>
      <dgm:t>
        <a:bodyPr/>
        <a:lstStyle/>
        <a:p>
          <a:r>
            <a:rPr lang="en-US" dirty="0" smtClean="0"/>
            <a:t>Shareholding</a:t>
          </a:r>
          <a:endParaRPr lang="en-US" dirty="0"/>
        </a:p>
      </dgm:t>
    </dgm:pt>
    <dgm:pt modelId="{56D7493C-2617-4725-87D4-741D8C2F041D}" type="parTrans" cxnId="{C6DC3D80-D3A4-4134-811A-6A6163E7DF79}">
      <dgm:prSet/>
      <dgm:spPr/>
      <dgm:t>
        <a:bodyPr/>
        <a:lstStyle/>
        <a:p>
          <a:endParaRPr lang="en-US"/>
        </a:p>
      </dgm:t>
    </dgm:pt>
    <dgm:pt modelId="{09072B6E-026A-4786-8B9E-DF6FB6153A54}" type="sibTrans" cxnId="{C6DC3D80-D3A4-4134-811A-6A6163E7DF79}">
      <dgm:prSet/>
      <dgm:spPr/>
      <dgm:t>
        <a:bodyPr/>
        <a:lstStyle/>
        <a:p>
          <a:endParaRPr lang="en-US"/>
        </a:p>
      </dgm:t>
    </dgm:pt>
    <dgm:pt modelId="{18A3CE2B-D5B1-44A5-A96C-A0E916BBBCA4}">
      <dgm:prSet/>
      <dgm:spPr>
        <a:solidFill>
          <a:srgbClr val="FFFF00">
            <a:alpha val="90000"/>
          </a:srgbClr>
        </a:solidFill>
      </dgm:spPr>
      <dgm:t>
        <a:bodyPr/>
        <a:lstStyle/>
        <a:p>
          <a:r>
            <a:rPr lang="en-US" dirty="0" smtClean="0"/>
            <a:t>1p1v</a:t>
          </a:r>
          <a:endParaRPr lang="en-US" dirty="0"/>
        </a:p>
      </dgm:t>
    </dgm:pt>
    <dgm:pt modelId="{F096008C-04BC-42EF-B284-A28F2449A406}" type="parTrans" cxnId="{7BCDDC20-59A4-46D8-B6BB-C44173109086}">
      <dgm:prSet/>
      <dgm:spPr/>
      <dgm:t>
        <a:bodyPr/>
        <a:lstStyle/>
        <a:p>
          <a:endParaRPr lang="en-US"/>
        </a:p>
      </dgm:t>
    </dgm:pt>
    <dgm:pt modelId="{C49AEF25-F2B8-4757-8C59-A3113ADC3399}" type="sibTrans" cxnId="{7BCDDC20-59A4-46D8-B6BB-C44173109086}">
      <dgm:prSet/>
      <dgm:spPr/>
      <dgm:t>
        <a:bodyPr/>
        <a:lstStyle/>
        <a:p>
          <a:endParaRPr lang="en-US"/>
        </a:p>
      </dgm:t>
    </dgm:pt>
    <dgm:pt modelId="{CDEB65CE-9988-4325-8912-8192465CD03A}">
      <dgm:prSet/>
      <dgm:spPr/>
      <dgm:t>
        <a:bodyPr/>
        <a:lstStyle/>
        <a:p>
          <a:r>
            <a:rPr lang="en-US" dirty="0" smtClean="0"/>
            <a:t>All India, Abroad</a:t>
          </a:r>
          <a:endParaRPr lang="en-US" dirty="0"/>
        </a:p>
      </dgm:t>
    </dgm:pt>
    <dgm:pt modelId="{CC84D039-03FD-406D-B68A-A09A7CB1D506}" type="parTrans" cxnId="{6B1E9061-E8F9-490A-995C-3F1F9562FE1C}">
      <dgm:prSet/>
      <dgm:spPr/>
      <dgm:t>
        <a:bodyPr/>
        <a:lstStyle/>
        <a:p>
          <a:endParaRPr lang="en-US"/>
        </a:p>
      </dgm:t>
    </dgm:pt>
    <dgm:pt modelId="{2C1F4E96-9EFC-49E0-8F94-813B430CAE48}" type="sibTrans" cxnId="{6B1E9061-E8F9-490A-995C-3F1F9562FE1C}">
      <dgm:prSet/>
      <dgm:spPr/>
      <dgm:t>
        <a:bodyPr/>
        <a:lstStyle/>
        <a:p>
          <a:endParaRPr lang="en-US"/>
        </a:p>
      </dgm:t>
    </dgm:pt>
    <dgm:pt modelId="{B00EA1A1-5F5F-4AE8-B01D-EDCBA073D680}">
      <dgm:prSet/>
      <dgm:spPr>
        <a:solidFill>
          <a:srgbClr val="FFFF00">
            <a:alpha val="90000"/>
          </a:srgbClr>
        </a:solidFill>
      </dgm:spPr>
      <dgm:t>
        <a:bodyPr/>
        <a:lstStyle/>
        <a:p>
          <a:r>
            <a:rPr lang="en-US" dirty="0" err="1" smtClean="0"/>
            <a:t>Guj,MH,Andhra,TN</a:t>
          </a:r>
          <a:endParaRPr lang="en-US" dirty="0"/>
        </a:p>
      </dgm:t>
    </dgm:pt>
    <dgm:pt modelId="{433C84D2-14C8-4F98-AF83-3DEFDD3C7A15}" type="parTrans" cxnId="{B410C5E7-E9B4-4B0F-95F9-B49DC0126D74}">
      <dgm:prSet/>
      <dgm:spPr/>
      <dgm:t>
        <a:bodyPr/>
        <a:lstStyle/>
        <a:p>
          <a:endParaRPr lang="en-US"/>
        </a:p>
      </dgm:t>
    </dgm:pt>
    <dgm:pt modelId="{912FAE11-3BEB-434D-A04D-7D2281B911DB}" type="sibTrans" cxnId="{B410C5E7-E9B4-4B0F-95F9-B49DC0126D74}">
      <dgm:prSet/>
      <dgm:spPr/>
      <dgm:t>
        <a:bodyPr/>
        <a:lstStyle/>
        <a:p>
          <a:endParaRPr lang="en-US"/>
        </a:p>
      </dgm:t>
    </dgm:pt>
    <dgm:pt modelId="{4EE62EE2-7B89-460E-A856-187D45B06DB5}">
      <dgm:prSet/>
      <dgm:spPr/>
      <dgm:t>
        <a:bodyPr/>
        <a:lstStyle/>
        <a:p>
          <a:r>
            <a:rPr lang="en-US" dirty="0" smtClean="0"/>
            <a:t>Type</a:t>
          </a:r>
          <a:endParaRPr lang="en-US" dirty="0"/>
        </a:p>
      </dgm:t>
    </dgm:pt>
    <dgm:pt modelId="{4549E1F9-962C-410A-A17B-486747C83F08}" type="parTrans" cxnId="{556AB9C8-8F5C-4D62-8E5D-958A9F906C10}">
      <dgm:prSet/>
      <dgm:spPr/>
      <dgm:t>
        <a:bodyPr/>
        <a:lstStyle/>
        <a:p>
          <a:endParaRPr lang="en-US"/>
        </a:p>
      </dgm:t>
    </dgm:pt>
    <dgm:pt modelId="{67977F3D-01C3-4B8C-A085-0DE31944B32E}" type="sibTrans" cxnId="{556AB9C8-8F5C-4D62-8E5D-958A9F906C10}">
      <dgm:prSet/>
      <dgm:spPr/>
      <dgm:t>
        <a:bodyPr/>
        <a:lstStyle/>
        <a:p>
          <a:endParaRPr lang="en-US"/>
        </a:p>
      </dgm:t>
    </dgm:pt>
    <dgm:pt modelId="{0C64BEF6-3D84-4BB2-9E08-90F96796124C}">
      <dgm:prSet/>
      <dgm:spPr/>
      <dgm:t>
        <a:bodyPr/>
        <a:lstStyle/>
        <a:p>
          <a:r>
            <a:rPr lang="en-US" dirty="0" smtClean="0"/>
            <a:t>Commercial</a:t>
          </a:r>
          <a:endParaRPr lang="en-US" dirty="0"/>
        </a:p>
      </dgm:t>
    </dgm:pt>
    <dgm:pt modelId="{2E7A71E0-DB75-41F8-960D-0AF123F8D8A4}" type="parTrans" cxnId="{3703E3BF-BA68-4E40-901A-20117C01CEAB}">
      <dgm:prSet/>
      <dgm:spPr/>
      <dgm:t>
        <a:bodyPr/>
        <a:lstStyle/>
        <a:p>
          <a:endParaRPr lang="en-US"/>
        </a:p>
      </dgm:t>
    </dgm:pt>
    <dgm:pt modelId="{CA161673-5BF4-413F-B330-5EE97DD1F140}" type="sibTrans" cxnId="{3703E3BF-BA68-4E40-901A-20117C01CEAB}">
      <dgm:prSet/>
      <dgm:spPr/>
      <dgm:t>
        <a:bodyPr/>
        <a:lstStyle/>
        <a:p>
          <a:endParaRPr lang="en-US"/>
        </a:p>
      </dgm:t>
    </dgm:pt>
    <dgm:pt modelId="{FC60CC61-F310-4AC3-ACBA-44B374963DA1}">
      <dgm:prSet/>
      <dgm:spPr/>
      <dgm:t>
        <a:bodyPr/>
        <a:lstStyle/>
        <a:p>
          <a:r>
            <a:rPr lang="en-US" dirty="0" smtClean="0"/>
            <a:t>Cooperative </a:t>
          </a:r>
          <a:endParaRPr lang="en-US" dirty="0"/>
        </a:p>
      </dgm:t>
    </dgm:pt>
    <dgm:pt modelId="{438942B1-4343-421C-A21E-4657523AA72C}" type="parTrans" cxnId="{72B6C260-CAF1-410B-9E85-F810964718F0}">
      <dgm:prSet/>
      <dgm:spPr/>
      <dgm:t>
        <a:bodyPr/>
        <a:lstStyle/>
        <a:p>
          <a:endParaRPr lang="en-US"/>
        </a:p>
      </dgm:t>
    </dgm:pt>
    <dgm:pt modelId="{777639E1-A4B3-4E77-871D-1BF02B821CAE}" type="sibTrans" cxnId="{72B6C260-CAF1-410B-9E85-F810964718F0}">
      <dgm:prSet/>
      <dgm:spPr/>
      <dgm:t>
        <a:bodyPr/>
        <a:lstStyle/>
        <a:p>
          <a:endParaRPr lang="en-US"/>
        </a:p>
      </dgm:t>
    </dgm:pt>
    <dgm:pt modelId="{941F71EC-2340-42FE-8735-1BF7D71EBB0C}">
      <dgm:prSet/>
      <dgm:spPr/>
      <dgm:t>
        <a:bodyPr/>
        <a:lstStyle/>
        <a:p>
          <a:r>
            <a:rPr lang="en-US" smtClean="0"/>
            <a:t>Profit Motive</a:t>
          </a:r>
          <a:endParaRPr lang="en-US" dirty="0"/>
        </a:p>
      </dgm:t>
    </dgm:pt>
    <dgm:pt modelId="{68B02ABF-548C-462F-AC4B-DF9D9184B096}" type="parTrans" cxnId="{FDB77227-B26E-44F3-80DE-7DF72213C17B}">
      <dgm:prSet/>
      <dgm:spPr/>
      <dgm:t>
        <a:bodyPr/>
        <a:lstStyle/>
        <a:p>
          <a:endParaRPr lang="en-US"/>
        </a:p>
      </dgm:t>
    </dgm:pt>
    <dgm:pt modelId="{E5E94260-07AE-468D-A82F-0A1A3D1D90A8}" type="sibTrans" cxnId="{FDB77227-B26E-44F3-80DE-7DF72213C17B}">
      <dgm:prSet/>
      <dgm:spPr/>
      <dgm:t>
        <a:bodyPr/>
        <a:lstStyle/>
        <a:p>
          <a:endParaRPr lang="en-US"/>
        </a:p>
      </dgm:t>
    </dgm:pt>
    <dgm:pt modelId="{6430AA89-8FEA-4216-869E-4D6263A0657C}">
      <dgm:prSet/>
      <dgm:spPr/>
      <dgm:t>
        <a:bodyPr/>
        <a:lstStyle/>
        <a:p>
          <a:r>
            <a:rPr lang="en-US" dirty="0" smtClean="0"/>
            <a:t>Yes</a:t>
          </a:r>
          <a:endParaRPr lang="en-US" dirty="0"/>
        </a:p>
      </dgm:t>
    </dgm:pt>
    <dgm:pt modelId="{AFCD127F-46E7-4E89-88FC-FAF88E64DFA1}" type="parTrans" cxnId="{9D609EBF-6A40-4468-91D5-57F7A10BDF47}">
      <dgm:prSet/>
      <dgm:spPr/>
      <dgm:t>
        <a:bodyPr/>
        <a:lstStyle/>
        <a:p>
          <a:endParaRPr lang="en-US"/>
        </a:p>
      </dgm:t>
    </dgm:pt>
    <dgm:pt modelId="{188093EC-0275-48C3-9680-A328F309F5D4}" type="sibTrans" cxnId="{9D609EBF-6A40-4468-91D5-57F7A10BDF47}">
      <dgm:prSet/>
      <dgm:spPr/>
      <dgm:t>
        <a:bodyPr/>
        <a:lstStyle/>
        <a:p>
          <a:endParaRPr lang="en-US"/>
        </a:p>
      </dgm:t>
    </dgm:pt>
    <dgm:pt modelId="{61BE53E1-D2D7-45CF-BA72-05F486BE8525}">
      <dgm:prSet/>
      <dgm:spPr>
        <a:solidFill>
          <a:srgbClr val="FFFF00">
            <a:alpha val="90000"/>
          </a:srgbClr>
        </a:solidFill>
      </dgm:spPr>
      <dgm:t>
        <a:bodyPr/>
        <a:lstStyle/>
        <a:p>
          <a:r>
            <a:rPr lang="en-US" dirty="0" smtClean="0"/>
            <a:t>No</a:t>
          </a:r>
          <a:endParaRPr lang="en-US" dirty="0"/>
        </a:p>
      </dgm:t>
    </dgm:pt>
    <dgm:pt modelId="{2B097812-562B-4712-B26C-5058F5BC6851}" type="parTrans" cxnId="{268D2B8F-5A7E-4B9D-84AE-B17DC2048AB4}">
      <dgm:prSet/>
      <dgm:spPr/>
      <dgm:t>
        <a:bodyPr/>
        <a:lstStyle/>
        <a:p>
          <a:endParaRPr lang="en-US"/>
        </a:p>
      </dgm:t>
    </dgm:pt>
    <dgm:pt modelId="{EA8A98A4-89BF-4AD1-8183-FC0C9438E335}" type="sibTrans" cxnId="{268D2B8F-5A7E-4B9D-84AE-B17DC2048AB4}">
      <dgm:prSet/>
      <dgm:spPr/>
      <dgm:t>
        <a:bodyPr/>
        <a:lstStyle/>
        <a:p>
          <a:endParaRPr lang="en-US"/>
        </a:p>
      </dgm:t>
    </dgm:pt>
    <dgm:pt modelId="{FBB57A6F-257D-46D3-84ED-6AF34B61B286}" type="pres">
      <dgm:prSet presAssocID="{4D7790A0-934A-401A-BCFD-FC57893DE6FF}" presName="Name0" presStyleCnt="0">
        <dgm:presLayoutVars>
          <dgm:chPref val="3"/>
          <dgm:dir/>
          <dgm:animLvl val="lvl"/>
          <dgm:resizeHandles/>
        </dgm:presLayoutVars>
      </dgm:prSet>
      <dgm:spPr/>
      <dgm:t>
        <a:bodyPr/>
        <a:lstStyle/>
        <a:p>
          <a:endParaRPr lang="en-US"/>
        </a:p>
      </dgm:t>
    </dgm:pt>
    <dgm:pt modelId="{703F0E87-670E-4465-8361-D779C437E8BE}" type="pres">
      <dgm:prSet presAssocID="{4EE62EE2-7B89-460E-A856-187D45B06DB5}" presName="horFlow" presStyleCnt="0"/>
      <dgm:spPr/>
    </dgm:pt>
    <dgm:pt modelId="{026649B2-2148-4F6D-9FC9-367699891249}" type="pres">
      <dgm:prSet presAssocID="{4EE62EE2-7B89-460E-A856-187D45B06DB5}" presName="bigChev" presStyleLbl="node1" presStyleIdx="0" presStyleCnt="8" custScaleX="226572"/>
      <dgm:spPr/>
      <dgm:t>
        <a:bodyPr/>
        <a:lstStyle/>
        <a:p>
          <a:endParaRPr lang="en-US"/>
        </a:p>
      </dgm:t>
    </dgm:pt>
    <dgm:pt modelId="{98E5E016-5AFB-44F0-A170-06EF5DE8731B}" type="pres">
      <dgm:prSet presAssocID="{2E7A71E0-DB75-41F8-960D-0AF123F8D8A4}" presName="parTrans" presStyleCnt="0"/>
      <dgm:spPr/>
    </dgm:pt>
    <dgm:pt modelId="{0A95D7D2-2506-4EB9-86E6-240A7C9B27BD}" type="pres">
      <dgm:prSet presAssocID="{0C64BEF6-3D84-4BB2-9E08-90F96796124C}" presName="node" presStyleLbl="alignAccFollowNode1" presStyleIdx="0" presStyleCnt="16" custScaleX="226572">
        <dgm:presLayoutVars>
          <dgm:bulletEnabled val="1"/>
        </dgm:presLayoutVars>
      </dgm:prSet>
      <dgm:spPr/>
      <dgm:t>
        <a:bodyPr/>
        <a:lstStyle/>
        <a:p>
          <a:endParaRPr lang="en-US"/>
        </a:p>
      </dgm:t>
    </dgm:pt>
    <dgm:pt modelId="{5E9D3A8A-91D8-437C-A0F8-C915308DA812}" type="pres">
      <dgm:prSet presAssocID="{CA161673-5BF4-413F-B330-5EE97DD1F140}" presName="sibTrans" presStyleCnt="0"/>
      <dgm:spPr/>
    </dgm:pt>
    <dgm:pt modelId="{B4030AF2-C501-4620-9869-B0D0FA0400EF}" type="pres">
      <dgm:prSet presAssocID="{FC60CC61-F310-4AC3-ACBA-44B374963DA1}" presName="node" presStyleLbl="alignAccFollowNode1" presStyleIdx="1" presStyleCnt="16" custScaleX="226572">
        <dgm:presLayoutVars>
          <dgm:bulletEnabled val="1"/>
        </dgm:presLayoutVars>
      </dgm:prSet>
      <dgm:spPr/>
      <dgm:t>
        <a:bodyPr/>
        <a:lstStyle/>
        <a:p>
          <a:endParaRPr lang="en-US"/>
        </a:p>
      </dgm:t>
    </dgm:pt>
    <dgm:pt modelId="{C18659B2-0909-4C21-8239-051F4FBF0C1D}" type="pres">
      <dgm:prSet presAssocID="{4EE62EE2-7B89-460E-A856-187D45B06DB5}" presName="vSp" presStyleCnt="0"/>
      <dgm:spPr/>
    </dgm:pt>
    <dgm:pt modelId="{8AAB1FFC-42C6-4C90-860C-8978B987BDD3}" type="pres">
      <dgm:prSet presAssocID="{E51B5BEA-C697-4EAC-94CD-C4558B65D895}" presName="horFlow" presStyleCnt="0"/>
      <dgm:spPr/>
    </dgm:pt>
    <dgm:pt modelId="{4A8D0517-64CE-4697-AACC-459102DB898E}" type="pres">
      <dgm:prSet presAssocID="{E51B5BEA-C697-4EAC-94CD-C4558B65D895}" presName="bigChev" presStyleLbl="node1" presStyleIdx="1" presStyleCnt="8" custScaleX="226572"/>
      <dgm:spPr/>
      <dgm:t>
        <a:bodyPr/>
        <a:lstStyle/>
        <a:p>
          <a:endParaRPr lang="en-US"/>
        </a:p>
      </dgm:t>
    </dgm:pt>
    <dgm:pt modelId="{9760CE3C-8181-4FCF-BB62-C10D058BE9A9}" type="pres">
      <dgm:prSet presAssocID="{73490168-C022-478F-A3C8-64B6BA847943}" presName="parTrans" presStyleCnt="0"/>
      <dgm:spPr/>
    </dgm:pt>
    <dgm:pt modelId="{EA555D7B-0BBE-440A-86B4-EF380FF896AA}" type="pres">
      <dgm:prSet presAssocID="{26EB85EB-B92D-4C77-83E7-6EB76E87C5E7}" presName="node" presStyleLbl="alignAccFollowNode1" presStyleIdx="2" presStyleCnt="16" custScaleX="226572">
        <dgm:presLayoutVars>
          <dgm:bulletEnabled val="1"/>
        </dgm:presLayoutVars>
      </dgm:prSet>
      <dgm:spPr/>
      <dgm:t>
        <a:bodyPr/>
        <a:lstStyle/>
        <a:p>
          <a:endParaRPr lang="en-US"/>
        </a:p>
      </dgm:t>
    </dgm:pt>
    <dgm:pt modelId="{17D832DE-90EF-40BB-9EFF-973687F9A113}" type="pres">
      <dgm:prSet presAssocID="{F4362A73-46FC-4D38-9ED9-1B193D1E8C5D}" presName="sibTrans" presStyleCnt="0"/>
      <dgm:spPr/>
    </dgm:pt>
    <dgm:pt modelId="{FC74A86B-A1FC-484E-9BC3-646115E74EED}" type="pres">
      <dgm:prSet presAssocID="{FBA6D1BA-4839-4EA7-B1F9-73A9F5D28F9F}" presName="node" presStyleLbl="alignAccFollowNode1" presStyleIdx="3" presStyleCnt="16" custScaleX="226572">
        <dgm:presLayoutVars>
          <dgm:bulletEnabled val="1"/>
        </dgm:presLayoutVars>
      </dgm:prSet>
      <dgm:spPr/>
      <dgm:t>
        <a:bodyPr/>
        <a:lstStyle/>
        <a:p>
          <a:endParaRPr lang="en-US"/>
        </a:p>
      </dgm:t>
    </dgm:pt>
    <dgm:pt modelId="{EAE28544-7104-4693-8ECF-F476E4A7B9A1}" type="pres">
      <dgm:prSet presAssocID="{E51B5BEA-C697-4EAC-94CD-C4558B65D895}" presName="vSp" presStyleCnt="0"/>
      <dgm:spPr/>
    </dgm:pt>
    <dgm:pt modelId="{CD9ED678-B80B-4F47-8280-83AE50219DAD}" type="pres">
      <dgm:prSet presAssocID="{F6AA5891-2AD9-4892-9D81-E22C934033AC}" presName="horFlow" presStyleCnt="0"/>
      <dgm:spPr/>
    </dgm:pt>
    <dgm:pt modelId="{EA4760C5-67FF-419C-9AAE-C4D231241277}" type="pres">
      <dgm:prSet presAssocID="{F6AA5891-2AD9-4892-9D81-E22C934033AC}" presName="bigChev" presStyleLbl="node1" presStyleIdx="2" presStyleCnt="8" custScaleX="226572"/>
      <dgm:spPr/>
      <dgm:t>
        <a:bodyPr/>
        <a:lstStyle/>
        <a:p>
          <a:endParaRPr lang="en-US"/>
        </a:p>
      </dgm:t>
    </dgm:pt>
    <dgm:pt modelId="{C3886888-C6A6-41ED-B5DB-E8D49385A81E}" type="pres">
      <dgm:prSet presAssocID="{F276B855-59A3-49B2-AF5D-7440C088F20B}" presName="parTrans" presStyleCnt="0"/>
      <dgm:spPr/>
    </dgm:pt>
    <dgm:pt modelId="{2D605AC8-5368-4746-A218-5005766AA462}" type="pres">
      <dgm:prSet presAssocID="{40C847B1-68DD-41A5-85BC-48DCC1D0CD65}" presName="node" presStyleLbl="alignAccFollowNode1" presStyleIdx="4" presStyleCnt="16" custScaleX="226572">
        <dgm:presLayoutVars>
          <dgm:bulletEnabled val="1"/>
        </dgm:presLayoutVars>
      </dgm:prSet>
      <dgm:spPr/>
      <dgm:t>
        <a:bodyPr/>
        <a:lstStyle/>
        <a:p>
          <a:endParaRPr lang="en-US"/>
        </a:p>
      </dgm:t>
    </dgm:pt>
    <dgm:pt modelId="{A101A62F-3109-4D9B-89AD-BF5A7A02120C}" type="pres">
      <dgm:prSet presAssocID="{E5C5B644-35D8-4416-854C-3CCEB9D8EC2C}" presName="sibTrans" presStyleCnt="0"/>
      <dgm:spPr/>
    </dgm:pt>
    <dgm:pt modelId="{17AA2BCF-0CE4-4A19-A31F-D788D2FB6B12}" type="pres">
      <dgm:prSet presAssocID="{0A777408-64F8-4E9B-94E1-3E376BA1C588}" presName="node" presStyleLbl="alignAccFollowNode1" presStyleIdx="5" presStyleCnt="16" custScaleX="226572">
        <dgm:presLayoutVars>
          <dgm:bulletEnabled val="1"/>
        </dgm:presLayoutVars>
      </dgm:prSet>
      <dgm:spPr/>
      <dgm:t>
        <a:bodyPr/>
        <a:lstStyle/>
        <a:p>
          <a:endParaRPr lang="en-US"/>
        </a:p>
      </dgm:t>
    </dgm:pt>
    <dgm:pt modelId="{39C102CD-CB62-4334-BD44-0EE06DF6F0B4}" type="pres">
      <dgm:prSet presAssocID="{F6AA5891-2AD9-4892-9D81-E22C934033AC}" presName="vSp" presStyleCnt="0"/>
      <dgm:spPr/>
    </dgm:pt>
    <dgm:pt modelId="{61F70DED-7E00-4C34-8E46-6226EBC1838F}" type="pres">
      <dgm:prSet presAssocID="{47C43E24-C725-4092-90BA-E3603CC1D1C5}" presName="horFlow" presStyleCnt="0"/>
      <dgm:spPr/>
    </dgm:pt>
    <dgm:pt modelId="{C8E91F4A-B360-471D-B00E-0047DC434395}" type="pres">
      <dgm:prSet presAssocID="{47C43E24-C725-4092-90BA-E3603CC1D1C5}" presName="bigChev" presStyleLbl="node1" presStyleIdx="3" presStyleCnt="8" custScaleX="226572"/>
      <dgm:spPr/>
      <dgm:t>
        <a:bodyPr/>
        <a:lstStyle/>
        <a:p>
          <a:endParaRPr lang="en-US"/>
        </a:p>
      </dgm:t>
    </dgm:pt>
    <dgm:pt modelId="{BC7C3643-06AC-4740-891E-C07B9D13D42E}" type="pres">
      <dgm:prSet presAssocID="{F3CBF91E-296A-4E31-9A8F-223EE09C4557}" presName="parTrans" presStyleCnt="0"/>
      <dgm:spPr/>
    </dgm:pt>
    <dgm:pt modelId="{66E93042-B882-47F7-9E77-A8D8659969A0}" type="pres">
      <dgm:prSet presAssocID="{58C6D373-B8C9-4EEB-A716-DAD70C61771F}" presName="node" presStyleLbl="alignAccFollowNode1" presStyleIdx="6" presStyleCnt="16" custScaleX="226572">
        <dgm:presLayoutVars>
          <dgm:bulletEnabled val="1"/>
        </dgm:presLayoutVars>
      </dgm:prSet>
      <dgm:spPr/>
      <dgm:t>
        <a:bodyPr/>
        <a:lstStyle/>
        <a:p>
          <a:endParaRPr lang="en-US"/>
        </a:p>
      </dgm:t>
    </dgm:pt>
    <dgm:pt modelId="{FE39765E-D86B-41B8-A32A-E55247C9FAEF}" type="pres">
      <dgm:prSet presAssocID="{11DAF42E-EB56-43C4-8BC0-648183DC7DB8}" presName="sibTrans" presStyleCnt="0"/>
      <dgm:spPr/>
    </dgm:pt>
    <dgm:pt modelId="{7A0268CC-67C4-442B-91A3-20343D8C5D6F}" type="pres">
      <dgm:prSet presAssocID="{E5EF0173-0973-4ADF-A7E3-0952F156314B}" presName="node" presStyleLbl="alignAccFollowNode1" presStyleIdx="7" presStyleCnt="16" custScaleX="226572">
        <dgm:presLayoutVars>
          <dgm:bulletEnabled val="1"/>
        </dgm:presLayoutVars>
      </dgm:prSet>
      <dgm:spPr/>
      <dgm:t>
        <a:bodyPr/>
        <a:lstStyle/>
        <a:p>
          <a:endParaRPr lang="en-US"/>
        </a:p>
      </dgm:t>
    </dgm:pt>
    <dgm:pt modelId="{7028D302-01C0-43C9-9627-2DD523C84735}" type="pres">
      <dgm:prSet presAssocID="{47C43E24-C725-4092-90BA-E3603CC1D1C5}" presName="vSp" presStyleCnt="0"/>
      <dgm:spPr/>
    </dgm:pt>
    <dgm:pt modelId="{2B715F9B-54B3-4FF7-A123-6BB190DD27D0}" type="pres">
      <dgm:prSet presAssocID="{9919433B-7F17-4740-8338-E1AD05C36ACC}" presName="horFlow" presStyleCnt="0"/>
      <dgm:spPr/>
    </dgm:pt>
    <dgm:pt modelId="{6A52BD98-2C71-48B8-9CC3-9721FE91EA7F}" type="pres">
      <dgm:prSet presAssocID="{9919433B-7F17-4740-8338-E1AD05C36ACC}" presName="bigChev" presStyleLbl="node1" presStyleIdx="4" presStyleCnt="8" custScaleX="226572"/>
      <dgm:spPr/>
      <dgm:t>
        <a:bodyPr/>
        <a:lstStyle/>
        <a:p>
          <a:endParaRPr lang="en-US"/>
        </a:p>
      </dgm:t>
    </dgm:pt>
    <dgm:pt modelId="{331343D1-0F56-4CBA-A912-260C976A8967}" type="pres">
      <dgm:prSet presAssocID="{9E9A412D-8505-4FA9-AEDF-42554FBBD84B}" presName="parTrans" presStyleCnt="0"/>
      <dgm:spPr/>
    </dgm:pt>
    <dgm:pt modelId="{6EDE8A33-E394-4029-BDE1-C463AF42BFD2}" type="pres">
      <dgm:prSet presAssocID="{A315E341-F303-4E6B-838E-BB06AFA86E81}" presName="node" presStyleLbl="alignAccFollowNode1" presStyleIdx="8" presStyleCnt="16" custScaleX="226572">
        <dgm:presLayoutVars>
          <dgm:bulletEnabled val="1"/>
        </dgm:presLayoutVars>
      </dgm:prSet>
      <dgm:spPr/>
      <dgm:t>
        <a:bodyPr/>
        <a:lstStyle/>
        <a:p>
          <a:endParaRPr lang="en-US"/>
        </a:p>
      </dgm:t>
    </dgm:pt>
    <dgm:pt modelId="{265C9E07-CF54-4502-B244-139724E24943}" type="pres">
      <dgm:prSet presAssocID="{202B3D44-4FF4-48FF-9541-BDF1EDBF3119}" presName="sibTrans" presStyleCnt="0"/>
      <dgm:spPr/>
    </dgm:pt>
    <dgm:pt modelId="{2261643B-8068-4C37-9E45-E51FE1D233F8}" type="pres">
      <dgm:prSet presAssocID="{F9FFFE5E-86D8-49ED-8447-3DFEB73E6497}" presName="node" presStyleLbl="alignAccFollowNode1" presStyleIdx="9" presStyleCnt="16" custScaleX="226572">
        <dgm:presLayoutVars>
          <dgm:bulletEnabled val="1"/>
        </dgm:presLayoutVars>
      </dgm:prSet>
      <dgm:spPr/>
      <dgm:t>
        <a:bodyPr/>
        <a:lstStyle/>
        <a:p>
          <a:endParaRPr lang="en-US"/>
        </a:p>
      </dgm:t>
    </dgm:pt>
    <dgm:pt modelId="{514AAC2B-CB1C-4523-B41A-399764100B05}" type="pres">
      <dgm:prSet presAssocID="{9919433B-7F17-4740-8338-E1AD05C36ACC}" presName="vSp" presStyleCnt="0"/>
      <dgm:spPr/>
    </dgm:pt>
    <dgm:pt modelId="{6EEE8CD1-0DD4-4815-9BC4-6113B143002E}" type="pres">
      <dgm:prSet presAssocID="{0EA2C763-1F47-4B2D-BF16-4E665D1EA7DB}" presName="horFlow" presStyleCnt="0"/>
      <dgm:spPr/>
    </dgm:pt>
    <dgm:pt modelId="{468457F9-CA31-481E-A2BD-A4AD9BD99762}" type="pres">
      <dgm:prSet presAssocID="{0EA2C763-1F47-4B2D-BF16-4E665D1EA7DB}" presName="bigChev" presStyleLbl="node1" presStyleIdx="5" presStyleCnt="8" custScaleX="226572"/>
      <dgm:spPr/>
      <dgm:t>
        <a:bodyPr/>
        <a:lstStyle/>
        <a:p>
          <a:endParaRPr lang="en-US"/>
        </a:p>
      </dgm:t>
    </dgm:pt>
    <dgm:pt modelId="{C97A952C-F610-4B35-8AFE-B32E3AFE150E}" type="pres">
      <dgm:prSet presAssocID="{56D7493C-2617-4725-87D4-741D8C2F041D}" presName="parTrans" presStyleCnt="0"/>
      <dgm:spPr/>
    </dgm:pt>
    <dgm:pt modelId="{827B7A0D-A32D-4EE5-9E56-54D73FD68007}" type="pres">
      <dgm:prSet presAssocID="{A6971671-3C0F-42A2-82BF-3B400B35D7C4}" presName="node" presStyleLbl="alignAccFollowNode1" presStyleIdx="10" presStyleCnt="16" custScaleX="226572">
        <dgm:presLayoutVars>
          <dgm:bulletEnabled val="1"/>
        </dgm:presLayoutVars>
      </dgm:prSet>
      <dgm:spPr/>
      <dgm:t>
        <a:bodyPr/>
        <a:lstStyle/>
        <a:p>
          <a:endParaRPr lang="en-US"/>
        </a:p>
      </dgm:t>
    </dgm:pt>
    <dgm:pt modelId="{5A07CCD4-5E56-46A1-93CA-DDA6BD90D385}" type="pres">
      <dgm:prSet presAssocID="{09072B6E-026A-4786-8B9E-DF6FB6153A54}" presName="sibTrans" presStyleCnt="0"/>
      <dgm:spPr/>
    </dgm:pt>
    <dgm:pt modelId="{8B8E5481-B6E9-46D7-B4AB-232C63CD9E84}" type="pres">
      <dgm:prSet presAssocID="{18A3CE2B-D5B1-44A5-A96C-A0E916BBBCA4}" presName="node" presStyleLbl="alignAccFollowNode1" presStyleIdx="11" presStyleCnt="16" custScaleX="226572">
        <dgm:presLayoutVars>
          <dgm:bulletEnabled val="1"/>
        </dgm:presLayoutVars>
      </dgm:prSet>
      <dgm:spPr/>
      <dgm:t>
        <a:bodyPr/>
        <a:lstStyle/>
        <a:p>
          <a:endParaRPr lang="en-US"/>
        </a:p>
      </dgm:t>
    </dgm:pt>
    <dgm:pt modelId="{857C364C-696E-4C6B-B0B4-2684E70D773D}" type="pres">
      <dgm:prSet presAssocID="{0EA2C763-1F47-4B2D-BF16-4E665D1EA7DB}" presName="vSp" presStyleCnt="0"/>
      <dgm:spPr/>
    </dgm:pt>
    <dgm:pt modelId="{D277A345-3CE2-4B9D-A450-404ECCB68B0A}" type="pres">
      <dgm:prSet presAssocID="{941F71EC-2340-42FE-8735-1BF7D71EBB0C}" presName="horFlow" presStyleCnt="0"/>
      <dgm:spPr/>
    </dgm:pt>
    <dgm:pt modelId="{9DF1E253-41BA-4682-87F1-58A4E5D5F7F6}" type="pres">
      <dgm:prSet presAssocID="{941F71EC-2340-42FE-8735-1BF7D71EBB0C}" presName="bigChev" presStyleLbl="node1" presStyleIdx="6" presStyleCnt="8" custScaleX="226572"/>
      <dgm:spPr/>
      <dgm:t>
        <a:bodyPr/>
        <a:lstStyle/>
        <a:p>
          <a:endParaRPr lang="en-US"/>
        </a:p>
      </dgm:t>
    </dgm:pt>
    <dgm:pt modelId="{159365EA-E40D-45A1-976D-344C7DE934E1}" type="pres">
      <dgm:prSet presAssocID="{AFCD127F-46E7-4E89-88FC-FAF88E64DFA1}" presName="parTrans" presStyleCnt="0"/>
      <dgm:spPr/>
    </dgm:pt>
    <dgm:pt modelId="{C3CCCA4C-2FF1-4FE0-9EEC-EB592EC73732}" type="pres">
      <dgm:prSet presAssocID="{6430AA89-8FEA-4216-869E-4D6263A0657C}" presName="node" presStyleLbl="alignAccFollowNode1" presStyleIdx="12" presStyleCnt="16" custScaleX="226572">
        <dgm:presLayoutVars>
          <dgm:bulletEnabled val="1"/>
        </dgm:presLayoutVars>
      </dgm:prSet>
      <dgm:spPr/>
      <dgm:t>
        <a:bodyPr/>
        <a:lstStyle/>
        <a:p>
          <a:endParaRPr lang="en-US"/>
        </a:p>
      </dgm:t>
    </dgm:pt>
    <dgm:pt modelId="{E501D54C-E235-4A07-BF85-E75FD8056105}" type="pres">
      <dgm:prSet presAssocID="{188093EC-0275-48C3-9680-A328F309F5D4}" presName="sibTrans" presStyleCnt="0"/>
      <dgm:spPr/>
    </dgm:pt>
    <dgm:pt modelId="{6D1804BD-8F3A-46FA-B2C2-6E1DD5865893}" type="pres">
      <dgm:prSet presAssocID="{61BE53E1-D2D7-45CF-BA72-05F486BE8525}" presName="node" presStyleLbl="alignAccFollowNode1" presStyleIdx="13" presStyleCnt="16" custScaleX="226572">
        <dgm:presLayoutVars>
          <dgm:bulletEnabled val="1"/>
        </dgm:presLayoutVars>
      </dgm:prSet>
      <dgm:spPr/>
      <dgm:t>
        <a:bodyPr/>
        <a:lstStyle/>
        <a:p>
          <a:endParaRPr lang="en-US"/>
        </a:p>
      </dgm:t>
    </dgm:pt>
    <dgm:pt modelId="{F0A19CBD-00F8-47AE-9B98-CE373760D34E}" type="pres">
      <dgm:prSet presAssocID="{941F71EC-2340-42FE-8735-1BF7D71EBB0C}" presName="vSp" presStyleCnt="0"/>
      <dgm:spPr/>
    </dgm:pt>
    <dgm:pt modelId="{6CD80057-BEF3-45F7-B7E6-D4A3E67149A5}" type="pres">
      <dgm:prSet presAssocID="{9961250F-C1C4-41EB-8D7D-D4D9380203FF}" presName="horFlow" presStyleCnt="0"/>
      <dgm:spPr/>
    </dgm:pt>
    <dgm:pt modelId="{3052691B-E7A2-4BB8-99BD-2BF36A635191}" type="pres">
      <dgm:prSet presAssocID="{9961250F-C1C4-41EB-8D7D-D4D9380203FF}" presName="bigChev" presStyleLbl="node1" presStyleIdx="7" presStyleCnt="8" custScaleX="226572"/>
      <dgm:spPr/>
      <dgm:t>
        <a:bodyPr/>
        <a:lstStyle/>
        <a:p>
          <a:endParaRPr lang="en-US"/>
        </a:p>
      </dgm:t>
    </dgm:pt>
    <dgm:pt modelId="{15BD3B97-D02B-4C26-934E-317A19722BC8}" type="pres">
      <dgm:prSet presAssocID="{CC84D039-03FD-406D-B68A-A09A7CB1D506}" presName="parTrans" presStyleCnt="0"/>
      <dgm:spPr/>
    </dgm:pt>
    <dgm:pt modelId="{BF4A529C-C88A-4ED2-A791-DE7113363F48}" type="pres">
      <dgm:prSet presAssocID="{CDEB65CE-9988-4325-8912-8192465CD03A}" presName="node" presStyleLbl="alignAccFollowNode1" presStyleIdx="14" presStyleCnt="16" custScaleX="226572">
        <dgm:presLayoutVars>
          <dgm:bulletEnabled val="1"/>
        </dgm:presLayoutVars>
      </dgm:prSet>
      <dgm:spPr/>
      <dgm:t>
        <a:bodyPr/>
        <a:lstStyle/>
        <a:p>
          <a:endParaRPr lang="en-US"/>
        </a:p>
      </dgm:t>
    </dgm:pt>
    <dgm:pt modelId="{BE7F4DDA-4FB8-45D3-9916-493EED56F7DB}" type="pres">
      <dgm:prSet presAssocID="{2C1F4E96-9EFC-49E0-8F94-813B430CAE48}" presName="sibTrans" presStyleCnt="0"/>
      <dgm:spPr/>
    </dgm:pt>
    <dgm:pt modelId="{4B8D1499-C83E-480D-B0F4-91654C198C76}" type="pres">
      <dgm:prSet presAssocID="{B00EA1A1-5F5F-4AE8-B01D-EDCBA073D680}" presName="node" presStyleLbl="alignAccFollowNode1" presStyleIdx="15" presStyleCnt="16" custScaleX="226572">
        <dgm:presLayoutVars>
          <dgm:bulletEnabled val="1"/>
        </dgm:presLayoutVars>
      </dgm:prSet>
      <dgm:spPr/>
      <dgm:t>
        <a:bodyPr/>
        <a:lstStyle/>
        <a:p>
          <a:endParaRPr lang="en-US"/>
        </a:p>
      </dgm:t>
    </dgm:pt>
  </dgm:ptLst>
  <dgm:cxnLst>
    <dgm:cxn modelId="{6DB39CBF-E330-4B64-8F2C-76954112F631}" type="presOf" srcId="{9961250F-C1C4-41EB-8D7D-D4D9380203FF}" destId="{3052691B-E7A2-4BB8-99BD-2BF36A635191}" srcOrd="0" destOrd="0" presId="urn:microsoft.com/office/officeart/2005/8/layout/lProcess3"/>
    <dgm:cxn modelId="{67103C05-2ED2-4824-A885-B549DF874E38}" srcId="{F6AA5891-2AD9-4892-9D81-E22C934033AC}" destId="{0A777408-64F8-4E9B-94E1-3E376BA1C588}" srcOrd="1" destOrd="0" parTransId="{E92196D9-8C57-4FC0-AE53-E48B6B80C264}" sibTransId="{9412845A-3469-416C-A3D5-2F701BD84DB0}"/>
    <dgm:cxn modelId="{EF7069D9-370B-4123-AF07-5AA544CC9E70}" type="presOf" srcId="{941F71EC-2340-42FE-8735-1BF7D71EBB0C}" destId="{9DF1E253-41BA-4682-87F1-58A4E5D5F7F6}" srcOrd="0" destOrd="0" presId="urn:microsoft.com/office/officeart/2005/8/layout/lProcess3"/>
    <dgm:cxn modelId="{A2237F43-FD7D-462A-8AB9-32666A239F5B}" type="presOf" srcId="{E51B5BEA-C697-4EAC-94CD-C4558B65D895}" destId="{4A8D0517-64CE-4697-AACC-459102DB898E}" srcOrd="0" destOrd="0" presId="urn:microsoft.com/office/officeart/2005/8/layout/lProcess3"/>
    <dgm:cxn modelId="{576A12A0-5D41-4638-A07B-FA3EE8F9EEA3}" type="presOf" srcId="{4D7790A0-934A-401A-BCFD-FC57893DE6FF}" destId="{FBB57A6F-257D-46D3-84ED-6AF34B61B286}" srcOrd="0" destOrd="0" presId="urn:microsoft.com/office/officeart/2005/8/layout/lProcess3"/>
    <dgm:cxn modelId="{D5A47734-00B7-4C0F-ABA4-F505944637CB}" srcId="{47C43E24-C725-4092-90BA-E3603CC1D1C5}" destId="{58C6D373-B8C9-4EEB-A716-DAD70C61771F}" srcOrd="0" destOrd="0" parTransId="{F3CBF91E-296A-4E31-9A8F-223EE09C4557}" sibTransId="{11DAF42E-EB56-43C4-8BC0-648183DC7DB8}"/>
    <dgm:cxn modelId="{72712D14-E7EE-4324-9DBE-25AB3BE1D8A8}" type="presOf" srcId="{4EE62EE2-7B89-460E-A856-187D45B06DB5}" destId="{026649B2-2148-4F6D-9FC9-367699891249}" srcOrd="0" destOrd="0" presId="urn:microsoft.com/office/officeart/2005/8/layout/lProcess3"/>
    <dgm:cxn modelId="{A0142F8A-7A89-4700-B671-C9EBA4EF9F38}" type="presOf" srcId="{B00EA1A1-5F5F-4AE8-B01D-EDCBA073D680}" destId="{4B8D1499-C83E-480D-B0F4-91654C198C76}" srcOrd="0" destOrd="0" presId="urn:microsoft.com/office/officeart/2005/8/layout/lProcess3"/>
    <dgm:cxn modelId="{5F3C53E9-3E1E-4AF5-B9DE-2E0CE8FB9702}" type="presOf" srcId="{0A777408-64F8-4E9B-94E1-3E376BA1C588}" destId="{17AA2BCF-0CE4-4A19-A31F-D788D2FB6B12}" srcOrd="0" destOrd="0" presId="urn:microsoft.com/office/officeart/2005/8/layout/lProcess3"/>
    <dgm:cxn modelId="{01BEF6B4-7BE1-4F4B-855C-D3B1FEFA3B24}" type="presOf" srcId="{6430AA89-8FEA-4216-869E-4D6263A0657C}" destId="{C3CCCA4C-2FF1-4FE0-9EEC-EB592EC73732}" srcOrd="0" destOrd="0" presId="urn:microsoft.com/office/officeart/2005/8/layout/lProcess3"/>
    <dgm:cxn modelId="{B0FCCF05-F68C-41CE-BE1F-768A732A13CE}" type="presOf" srcId="{61BE53E1-D2D7-45CF-BA72-05F486BE8525}" destId="{6D1804BD-8F3A-46FA-B2C2-6E1DD5865893}" srcOrd="0" destOrd="0" presId="urn:microsoft.com/office/officeart/2005/8/layout/lProcess3"/>
    <dgm:cxn modelId="{6250CF89-33E4-4FEC-81C8-CE403D7D949B}" srcId="{4D7790A0-934A-401A-BCFD-FC57893DE6FF}" destId="{9919433B-7F17-4740-8338-E1AD05C36ACC}" srcOrd="4" destOrd="0" parTransId="{C727B4D6-EC33-4027-93EB-DC9A85BEEB5A}" sibTransId="{25CC391C-6EA3-4D00-8D46-37379B57B13C}"/>
    <dgm:cxn modelId="{C6DC3D80-D3A4-4134-811A-6A6163E7DF79}" srcId="{0EA2C763-1F47-4B2D-BF16-4E665D1EA7DB}" destId="{A6971671-3C0F-42A2-82BF-3B400B35D7C4}" srcOrd="0" destOrd="0" parTransId="{56D7493C-2617-4725-87D4-741D8C2F041D}" sibTransId="{09072B6E-026A-4786-8B9E-DF6FB6153A54}"/>
    <dgm:cxn modelId="{0720AC87-4C3A-4150-8552-4D6F0D592693}" srcId="{4D7790A0-934A-401A-BCFD-FC57893DE6FF}" destId="{0EA2C763-1F47-4B2D-BF16-4E665D1EA7DB}" srcOrd="5" destOrd="0" parTransId="{35381740-EE46-4BB1-8A61-0776A5923856}" sibTransId="{33E3E525-D65A-4338-8BC6-B8CC9567626B}"/>
    <dgm:cxn modelId="{46E78AF5-F944-46F8-8F2A-2708B4F720D3}" type="presOf" srcId="{F6AA5891-2AD9-4892-9D81-E22C934033AC}" destId="{EA4760C5-67FF-419C-9AAE-C4D231241277}" srcOrd="0" destOrd="0" presId="urn:microsoft.com/office/officeart/2005/8/layout/lProcess3"/>
    <dgm:cxn modelId="{82BCC31D-7165-45B5-976A-186EBBB98707}" srcId="{4D7790A0-934A-401A-BCFD-FC57893DE6FF}" destId="{F6AA5891-2AD9-4892-9D81-E22C934033AC}" srcOrd="2" destOrd="0" parTransId="{15C67032-5CE4-4894-B4F6-B239CB8D710D}" sibTransId="{341BFD6D-E64C-44A7-84FB-EC606A5CA9D8}"/>
    <dgm:cxn modelId="{3AFD8147-D528-482C-ABED-F84A6BD9CAF0}" type="presOf" srcId="{E5EF0173-0973-4ADF-A7E3-0952F156314B}" destId="{7A0268CC-67C4-442B-91A3-20343D8C5D6F}" srcOrd="0" destOrd="0" presId="urn:microsoft.com/office/officeart/2005/8/layout/lProcess3"/>
    <dgm:cxn modelId="{268D2B8F-5A7E-4B9D-84AE-B17DC2048AB4}" srcId="{941F71EC-2340-42FE-8735-1BF7D71EBB0C}" destId="{61BE53E1-D2D7-45CF-BA72-05F486BE8525}" srcOrd="1" destOrd="0" parTransId="{2B097812-562B-4712-B26C-5058F5BC6851}" sibTransId="{EA8A98A4-89BF-4AD1-8183-FC0C9438E335}"/>
    <dgm:cxn modelId="{3D73E929-4902-4374-ADBA-7A81DF9C6341}" type="presOf" srcId="{9919433B-7F17-4740-8338-E1AD05C36ACC}" destId="{6A52BD98-2C71-48B8-9CC3-9721FE91EA7F}" srcOrd="0" destOrd="0" presId="urn:microsoft.com/office/officeart/2005/8/layout/lProcess3"/>
    <dgm:cxn modelId="{7B9C1336-B81C-49E0-8AA2-4FDEF6B6FA63}" srcId="{E51B5BEA-C697-4EAC-94CD-C4558B65D895}" destId="{FBA6D1BA-4839-4EA7-B1F9-73A9F5D28F9F}" srcOrd="1" destOrd="0" parTransId="{500BCEB8-FF68-419F-A0BC-F41D024E9EB3}" sibTransId="{329735E8-7A94-45B1-9077-2890F0027C83}"/>
    <dgm:cxn modelId="{6B1E9061-E8F9-490A-995C-3F1F9562FE1C}" srcId="{9961250F-C1C4-41EB-8D7D-D4D9380203FF}" destId="{CDEB65CE-9988-4325-8912-8192465CD03A}" srcOrd="0" destOrd="0" parTransId="{CC84D039-03FD-406D-B68A-A09A7CB1D506}" sibTransId="{2C1F4E96-9EFC-49E0-8F94-813B430CAE48}"/>
    <dgm:cxn modelId="{3703E3BF-BA68-4E40-901A-20117C01CEAB}" srcId="{4EE62EE2-7B89-460E-A856-187D45B06DB5}" destId="{0C64BEF6-3D84-4BB2-9E08-90F96796124C}" srcOrd="0" destOrd="0" parTransId="{2E7A71E0-DB75-41F8-960D-0AF123F8D8A4}" sibTransId="{CA161673-5BF4-413F-B330-5EE97DD1F140}"/>
    <dgm:cxn modelId="{FDB77227-B26E-44F3-80DE-7DF72213C17B}" srcId="{4D7790A0-934A-401A-BCFD-FC57893DE6FF}" destId="{941F71EC-2340-42FE-8735-1BF7D71EBB0C}" srcOrd="6" destOrd="0" parTransId="{68B02ABF-548C-462F-AC4B-DF9D9184B096}" sibTransId="{E5E94260-07AE-468D-A82F-0A1A3D1D90A8}"/>
    <dgm:cxn modelId="{7D1BC5D4-C132-49DC-B147-34491FC6C156}" type="presOf" srcId="{F9FFFE5E-86D8-49ED-8447-3DFEB73E6497}" destId="{2261643B-8068-4C37-9E45-E51FE1D233F8}" srcOrd="0" destOrd="0" presId="urn:microsoft.com/office/officeart/2005/8/layout/lProcess3"/>
    <dgm:cxn modelId="{9D609EBF-6A40-4468-91D5-57F7A10BDF47}" srcId="{941F71EC-2340-42FE-8735-1BF7D71EBB0C}" destId="{6430AA89-8FEA-4216-869E-4D6263A0657C}" srcOrd="0" destOrd="0" parTransId="{AFCD127F-46E7-4E89-88FC-FAF88E64DFA1}" sibTransId="{188093EC-0275-48C3-9680-A328F309F5D4}"/>
    <dgm:cxn modelId="{195BC25C-8DAE-49C0-8610-DF6A9A123ED9}" type="presOf" srcId="{0EA2C763-1F47-4B2D-BF16-4E665D1EA7DB}" destId="{468457F9-CA31-481E-A2BD-A4AD9BD99762}" srcOrd="0" destOrd="0" presId="urn:microsoft.com/office/officeart/2005/8/layout/lProcess3"/>
    <dgm:cxn modelId="{53C60136-EE8E-4BB0-9D26-252E371C9885}" type="presOf" srcId="{47C43E24-C725-4092-90BA-E3603CC1D1C5}" destId="{C8E91F4A-B360-471D-B00E-0047DC434395}" srcOrd="0" destOrd="0" presId="urn:microsoft.com/office/officeart/2005/8/layout/lProcess3"/>
    <dgm:cxn modelId="{B410C5E7-E9B4-4B0F-95F9-B49DC0126D74}" srcId="{9961250F-C1C4-41EB-8D7D-D4D9380203FF}" destId="{B00EA1A1-5F5F-4AE8-B01D-EDCBA073D680}" srcOrd="1" destOrd="0" parTransId="{433C84D2-14C8-4F98-AF83-3DEFDD3C7A15}" sibTransId="{912FAE11-3BEB-434D-A04D-7D2281B911DB}"/>
    <dgm:cxn modelId="{61A1FADF-3F11-4300-A723-6FF8C522A3A3}" srcId="{9919433B-7F17-4740-8338-E1AD05C36ACC}" destId="{A315E341-F303-4E6B-838E-BB06AFA86E81}" srcOrd="0" destOrd="0" parTransId="{9E9A412D-8505-4FA9-AEDF-42554FBBD84B}" sibTransId="{202B3D44-4FF4-48FF-9541-BDF1EDBF3119}"/>
    <dgm:cxn modelId="{D582CC92-D7E3-427A-B642-99D7D4AD7630}" srcId="{F6AA5891-2AD9-4892-9D81-E22C934033AC}" destId="{40C847B1-68DD-41A5-85BC-48DCC1D0CD65}" srcOrd="0" destOrd="0" parTransId="{F276B855-59A3-49B2-AF5D-7440C088F20B}" sibTransId="{E5C5B644-35D8-4416-854C-3CCEB9D8EC2C}"/>
    <dgm:cxn modelId="{D956AD89-54EE-4DEE-AF3E-66264BD9C916}" type="presOf" srcId="{26EB85EB-B92D-4C77-83E7-6EB76E87C5E7}" destId="{EA555D7B-0BBE-440A-86B4-EF380FF896AA}" srcOrd="0" destOrd="0" presId="urn:microsoft.com/office/officeart/2005/8/layout/lProcess3"/>
    <dgm:cxn modelId="{8CF33F8C-DBFA-467A-9AAE-64FAA08A3211}" srcId="{4D7790A0-934A-401A-BCFD-FC57893DE6FF}" destId="{E51B5BEA-C697-4EAC-94CD-C4558B65D895}" srcOrd="1" destOrd="0" parTransId="{FF432403-8D57-40A1-87C0-D00200CE5490}" sibTransId="{974ECD9A-6DB9-4758-B37C-0C3DCD348CA9}"/>
    <dgm:cxn modelId="{1863B547-6162-4A6F-AC56-97D7C367F8FF}" type="presOf" srcId="{40C847B1-68DD-41A5-85BC-48DCC1D0CD65}" destId="{2D605AC8-5368-4746-A218-5005766AA462}" srcOrd="0" destOrd="0" presId="urn:microsoft.com/office/officeart/2005/8/layout/lProcess3"/>
    <dgm:cxn modelId="{1970AA09-E4C2-4C5D-95FE-709B64636172}" type="presOf" srcId="{CDEB65CE-9988-4325-8912-8192465CD03A}" destId="{BF4A529C-C88A-4ED2-A791-DE7113363F48}" srcOrd="0" destOrd="0" presId="urn:microsoft.com/office/officeart/2005/8/layout/lProcess3"/>
    <dgm:cxn modelId="{7A3DBA7B-AC71-4429-B6F3-64E2605553A8}" type="presOf" srcId="{FBA6D1BA-4839-4EA7-B1F9-73A9F5D28F9F}" destId="{FC74A86B-A1FC-484E-9BC3-646115E74EED}" srcOrd="0" destOrd="0" presId="urn:microsoft.com/office/officeart/2005/8/layout/lProcess3"/>
    <dgm:cxn modelId="{2E338AC8-4819-4DA3-A0CD-395052E7E07F}" type="presOf" srcId="{58C6D373-B8C9-4EEB-A716-DAD70C61771F}" destId="{66E93042-B882-47F7-9E77-A8D8659969A0}" srcOrd="0" destOrd="0" presId="urn:microsoft.com/office/officeart/2005/8/layout/lProcess3"/>
    <dgm:cxn modelId="{7BCDDC20-59A4-46D8-B6BB-C44173109086}" srcId="{0EA2C763-1F47-4B2D-BF16-4E665D1EA7DB}" destId="{18A3CE2B-D5B1-44A5-A96C-A0E916BBBCA4}" srcOrd="1" destOrd="0" parTransId="{F096008C-04BC-42EF-B284-A28F2449A406}" sibTransId="{C49AEF25-F2B8-4757-8C59-A3113ADC3399}"/>
    <dgm:cxn modelId="{E991D329-66E8-4C11-9F38-927EC9F90A68}" type="presOf" srcId="{18A3CE2B-D5B1-44A5-A96C-A0E916BBBCA4}" destId="{8B8E5481-B6E9-46D7-B4AB-232C63CD9E84}" srcOrd="0" destOrd="0" presId="urn:microsoft.com/office/officeart/2005/8/layout/lProcess3"/>
    <dgm:cxn modelId="{22B9DC08-8CD9-4D90-812B-600F3C6EEEE6}" srcId="{4D7790A0-934A-401A-BCFD-FC57893DE6FF}" destId="{47C43E24-C725-4092-90BA-E3603CC1D1C5}" srcOrd="3" destOrd="0" parTransId="{D516E2F7-BBD6-4EFB-BD68-4010F76BFB10}" sibTransId="{AA6236E1-D946-4944-902A-17AEC209BDFE}"/>
    <dgm:cxn modelId="{72B6C260-CAF1-410B-9E85-F810964718F0}" srcId="{4EE62EE2-7B89-460E-A856-187D45B06DB5}" destId="{FC60CC61-F310-4AC3-ACBA-44B374963DA1}" srcOrd="1" destOrd="0" parTransId="{438942B1-4343-421C-A21E-4657523AA72C}" sibTransId="{777639E1-A4B3-4E77-871D-1BF02B821CAE}"/>
    <dgm:cxn modelId="{AB4BFE4B-7274-48CF-8169-FDF07101DB2E}" type="presOf" srcId="{A315E341-F303-4E6B-838E-BB06AFA86E81}" destId="{6EDE8A33-E394-4029-BDE1-C463AF42BFD2}" srcOrd="0" destOrd="0" presId="urn:microsoft.com/office/officeart/2005/8/layout/lProcess3"/>
    <dgm:cxn modelId="{BC899478-EAF7-4E74-B33D-AF6990A3EEC6}" type="presOf" srcId="{FC60CC61-F310-4AC3-ACBA-44B374963DA1}" destId="{B4030AF2-C501-4620-9869-B0D0FA0400EF}" srcOrd="0" destOrd="0" presId="urn:microsoft.com/office/officeart/2005/8/layout/lProcess3"/>
    <dgm:cxn modelId="{556AB9C8-8F5C-4D62-8E5D-958A9F906C10}" srcId="{4D7790A0-934A-401A-BCFD-FC57893DE6FF}" destId="{4EE62EE2-7B89-460E-A856-187D45B06DB5}" srcOrd="0" destOrd="0" parTransId="{4549E1F9-962C-410A-A17B-486747C83F08}" sibTransId="{67977F3D-01C3-4B8C-A085-0DE31944B32E}"/>
    <dgm:cxn modelId="{1112C2E9-B171-4886-BC14-97AF71FBCBDF}" type="presOf" srcId="{A6971671-3C0F-42A2-82BF-3B400B35D7C4}" destId="{827B7A0D-A32D-4EE5-9E56-54D73FD68007}" srcOrd="0" destOrd="0" presId="urn:microsoft.com/office/officeart/2005/8/layout/lProcess3"/>
    <dgm:cxn modelId="{3A45DEE5-D86C-48C7-8DD9-2011A433E861}" type="presOf" srcId="{0C64BEF6-3D84-4BB2-9E08-90F96796124C}" destId="{0A95D7D2-2506-4EB9-86E6-240A7C9B27BD}" srcOrd="0" destOrd="0" presId="urn:microsoft.com/office/officeart/2005/8/layout/lProcess3"/>
    <dgm:cxn modelId="{F9D090A9-F51A-45BB-8A89-BB2F7CDD2AE9}" srcId="{E51B5BEA-C697-4EAC-94CD-C4558B65D895}" destId="{26EB85EB-B92D-4C77-83E7-6EB76E87C5E7}" srcOrd="0" destOrd="0" parTransId="{73490168-C022-478F-A3C8-64B6BA847943}" sibTransId="{F4362A73-46FC-4D38-9ED9-1B193D1E8C5D}"/>
    <dgm:cxn modelId="{922872F2-D1EA-40CD-AC2F-BFF3106EE5FC}" srcId="{47C43E24-C725-4092-90BA-E3603CC1D1C5}" destId="{E5EF0173-0973-4ADF-A7E3-0952F156314B}" srcOrd="1" destOrd="0" parTransId="{C0C9DC13-77B9-4B7A-81D9-B595231D6035}" sibTransId="{BED51619-5EEE-400E-89CC-98E0FB63E0A7}"/>
    <dgm:cxn modelId="{AE2AE138-4680-464E-A748-160E3B9DBD29}" srcId="{4D7790A0-934A-401A-BCFD-FC57893DE6FF}" destId="{9961250F-C1C4-41EB-8D7D-D4D9380203FF}" srcOrd="7" destOrd="0" parTransId="{A903A64D-78FB-407F-B307-CF6E1ED26D73}" sibTransId="{17DA8B9E-8E50-4B46-BDC0-7B4A21036500}"/>
    <dgm:cxn modelId="{1E3D12FA-6353-4A33-941D-67DAAA7764E2}" srcId="{9919433B-7F17-4740-8338-E1AD05C36ACC}" destId="{F9FFFE5E-86D8-49ED-8447-3DFEB73E6497}" srcOrd="1" destOrd="0" parTransId="{7EADBE0F-3E20-4950-94D9-1D8CD1F25149}" sibTransId="{213C0061-C31A-4EFD-8C7F-07098856FF32}"/>
    <dgm:cxn modelId="{9B617AA4-0C83-4A44-943C-1F33155240BF}" type="presParOf" srcId="{FBB57A6F-257D-46D3-84ED-6AF34B61B286}" destId="{703F0E87-670E-4465-8361-D779C437E8BE}" srcOrd="0" destOrd="0" presId="urn:microsoft.com/office/officeart/2005/8/layout/lProcess3"/>
    <dgm:cxn modelId="{A6106864-2AED-41D8-8CAB-D5D64C06F635}" type="presParOf" srcId="{703F0E87-670E-4465-8361-D779C437E8BE}" destId="{026649B2-2148-4F6D-9FC9-367699891249}" srcOrd="0" destOrd="0" presId="urn:microsoft.com/office/officeart/2005/8/layout/lProcess3"/>
    <dgm:cxn modelId="{939409DF-550F-4E72-810B-B14B68AB695D}" type="presParOf" srcId="{703F0E87-670E-4465-8361-D779C437E8BE}" destId="{98E5E016-5AFB-44F0-A170-06EF5DE8731B}" srcOrd="1" destOrd="0" presId="urn:microsoft.com/office/officeart/2005/8/layout/lProcess3"/>
    <dgm:cxn modelId="{5246159E-91B1-4386-B697-11AA62A83D9D}" type="presParOf" srcId="{703F0E87-670E-4465-8361-D779C437E8BE}" destId="{0A95D7D2-2506-4EB9-86E6-240A7C9B27BD}" srcOrd="2" destOrd="0" presId="urn:microsoft.com/office/officeart/2005/8/layout/lProcess3"/>
    <dgm:cxn modelId="{E494FE98-8EA5-4B32-8C56-4151B26DACC6}" type="presParOf" srcId="{703F0E87-670E-4465-8361-D779C437E8BE}" destId="{5E9D3A8A-91D8-437C-A0F8-C915308DA812}" srcOrd="3" destOrd="0" presId="urn:microsoft.com/office/officeart/2005/8/layout/lProcess3"/>
    <dgm:cxn modelId="{30FF187B-F1A7-4B34-AA63-28AF21C9D365}" type="presParOf" srcId="{703F0E87-670E-4465-8361-D779C437E8BE}" destId="{B4030AF2-C501-4620-9869-B0D0FA0400EF}" srcOrd="4" destOrd="0" presId="urn:microsoft.com/office/officeart/2005/8/layout/lProcess3"/>
    <dgm:cxn modelId="{F2572205-4A0D-457E-BC95-7F3F4AD592E2}" type="presParOf" srcId="{FBB57A6F-257D-46D3-84ED-6AF34B61B286}" destId="{C18659B2-0909-4C21-8239-051F4FBF0C1D}" srcOrd="1" destOrd="0" presId="urn:microsoft.com/office/officeart/2005/8/layout/lProcess3"/>
    <dgm:cxn modelId="{53F179F5-4BF4-4E88-8914-43A2F2014BB6}" type="presParOf" srcId="{FBB57A6F-257D-46D3-84ED-6AF34B61B286}" destId="{8AAB1FFC-42C6-4C90-860C-8978B987BDD3}" srcOrd="2" destOrd="0" presId="urn:microsoft.com/office/officeart/2005/8/layout/lProcess3"/>
    <dgm:cxn modelId="{75364751-4A04-443F-BD98-A7EFB1BFABCB}" type="presParOf" srcId="{8AAB1FFC-42C6-4C90-860C-8978B987BDD3}" destId="{4A8D0517-64CE-4697-AACC-459102DB898E}" srcOrd="0" destOrd="0" presId="urn:microsoft.com/office/officeart/2005/8/layout/lProcess3"/>
    <dgm:cxn modelId="{9D13FFF5-99A0-47C6-8A59-2FAE682D8D08}" type="presParOf" srcId="{8AAB1FFC-42C6-4C90-860C-8978B987BDD3}" destId="{9760CE3C-8181-4FCF-BB62-C10D058BE9A9}" srcOrd="1" destOrd="0" presId="urn:microsoft.com/office/officeart/2005/8/layout/lProcess3"/>
    <dgm:cxn modelId="{A05223AC-3675-440F-BFB5-42642ADA5F43}" type="presParOf" srcId="{8AAB1FFC-42C6-4C90-860C-8978B987BDD3}" destId="{EA555D7B-0BBE-440A-86B4-EF380FF896AA}" srcOrd="2" destOrd="0" presId="urn:microsoft.com/office/officeart/2005/8/layout/lProcess3"/>
    <dgm:cxn modelId="{3FD45295-CE72-4A02-9765-FB657023538F}" type="presParOf" srcId="{8AAB1FFC-42C6-4C90-860C-8978B987BDD3}" destId="{17D832DE-90EF-40BB-9EFF-973687F9A113}" srcOrd="3" destOrd="0" presId="urn:microsoft.com/office/officeart/2005/8/layout/lProcess3"/>
    <dgm:cxn modelId="{D3B5D001-4340-49D9-9DDF-4AB59D173BB3}" type="presParOf" srcId="{8AAB1FFC-42C6-4C90-860C-8978B987BDD3}" destId="{FC74A86B-A1FC-484E-9BC3-646115E74EED}" srcOrd="4" destOrd="0" presId="urn:microsoft.com/office/officeart/2005/8/layout/lProcess3"/>
    <dgm:cxn modelId="{71026D46-31CB-4809-86CF-17715815F6BE}" type="presParOf" srcId="{FBB57A6F-257D-46D3-84ED-6AF34B61B286}" destId="{EAE28544-7104-4693-8ECF-F476E4A7B9A1}" srcOrd="3" destOrd="0" presId="urn:microsoft.com/office/officeart/2005/8/layout/lProcess3"/>
    <dgm:cxn modelId="{D639EFD5-8CA8-4AD7-B354-25652DCF928E}" type="presParOf" srcId="{FBB57A6F-257D-46D3-84ED-6AF34B61B286}" destId="{CD9ED678-B80B-4F47-8280-83AE50219DAD}" srcOrd="4" destOrd="0" presId="urn:microsoft.com/office/officeart/2005/8/layout/lProcess3"/>
    <dgm:cxn modelId="{CDB8FEDC-6656-487F-9C13-586D5FB6EBCA}" type="presParOf" srcId="{CD9ED678-B80B-4F47-8280-83AE50219DAD}" destId="{EA4760C5-67FF-419C-9AAE-C4D231241277}" srcOrd="0" destOrd="0" presId="urn:microsoft.com/office/officeart/2005/8/layout/lProcess3"/>
    <dgm:cxn modelId="{B2263305-C854-49D7-9A02-19C90109AEDE}" type="presParOf" srcId="{CD9ED678-B80B-4F47-8280-83AE50219DAD}" destId="{C3886888-C6A6-41ED-B5DB-E8D49385A81E}" srcOrd="1" destOrd="0" presId="urn:microsoft.com/office/officeart/2005/8/layout/lProcess3"/>
    <dgm:cxn modelId="{249C5F41-A872-4D06-9319-BD888D6F1A01}" type="presParOf" srcId="{CD9ED678-B80B-4F47-8280-83AE50219DAD}" destId="{2D605AC8-5368-4746-A218-5005766AA462}" srcOrd="2" destOrd="0" presId="urn:microsoft.com/office/officeart/2005/8/layout/lProcess3"/>
    <dgm:cxn modelId="{058967D1-CF6D-45CD-B6DA-C8BE2C90EA46}" type="presParOf" srcId="{CD9ED678-B80B-4F47-8280-83AE50219DAD}" destId="{A101A62F-3109-4D9B-89AD-BF5A7A02120C}" srcOrd="3" destOrd="0" presId="urn:microsoft.com/office/officeart/2005/8/layout/lProcess3"/>
    <dgm:cxn modelId="{4FB812C8-3260-42A9-A547-796E61973C4C}" type="presParOf" srcId="{CD9ED678-B80B-4F47-8280-83AE50219DAD}" destId="{17AA2BCF-0CE4-4A19-A31F-D788D2FB6B12}" srcOrd="4" destOrd="0" presId="urn:microsoft.com/office/officeart/2005/8/layout/lProcess3"/>
    <dgm:cxn modelId="{8FEF1063-33C7-46C5-9747-090460591E6E}" type="presParOf" srcId="{FBB57A6F-257D-46D3-84ED-6AF34B61B286}" destId="{39C102CD-CB62-4334-BD44-0EE06DF6F0B4}" srcOrd="5" destOrd="0" presId="urn:microsoft.com/office/officeart/2005/8/layout/lProcess3"/>
    <dgm:cxn modelId="{9A2D3BB9-31EE-4203-A0B3-4FE52B240B98}" type="presParOf" srcId="{FBB57A6F-257D-46D3-84ED-6AF34B61B286}" destId="{61F70DED-7E00-4C34-8E46-6226EBC1838F}" srcOrd="6" destOrd="0" presId="urn:microsoft.com/office/officeart/2005/8/layout/lProcess3"/>
    <dgm:cxn modelId="{995CF4FF-5434-41A3-9286-41A1A3BE8421}" type="presParOf" srcId="{61F70DED-7E00-4C34-8E46-6226EBC1838F}" destId="{C8E91F4A-B360-471D-B00E-0047DC434395}" srcOrd="0" destOrd="0" presId="urn:microsoft.com/office/officeart/2005/8/layout/lProcess3"/>
    <dgm:cxn modelId="{36D5BBBF-12AD-4173-9235-B020AF456320}" type="presParOf" srcId="{61F70DED-7E00-4C34-8E46-6226EBC1838F}" destId="{BC7C3643-06AC-4740-891E-C07B9D13D42E}" srcOrd="1" destOrd="0" presId="urn:microsoft.com/office/officeart/2005/8/layout/lProcess3"/>
    <dgm:cxn modelId="{E361366D-BB55-4A8E-BC1A-8A048D91973D}" type="presParOf" srcId="{61F70DED-7E00-4C34-8E46-6226EBC1838F}" destId="{66E93042-B882-47F7-9E77-A8D8659969A0}" srcOrd="2" destOrd="0" presId="urn:microsoft.com/office/officeart/2005/8/layout/lProcess3"/>
    <dgm:cxn modelId="{572EEF3C-EBA5-428E-A03D-99961F9C32AB}" type="presParOf" srcId="{61F70DED-7E00-4C34-8E46-6226EBC1838F}" destId="{FE39765E-D86B-41B8-A32A-E55247C9FAEF}" srcOrd="3" destOrd="0" presId="urn:microsoft.com/office/officeart/2005/8/layout/lProcess3"/>
    <dgm:cxn modelId="{61E796D6-8DF5-406B-8FB5-6F97ECFC2E6D}" type="presParOf" srcId="{61F70DED-7E00-4C34-8E46-6226EBC1838F}" destId="{7A0268CC-67C4-442B-91A3-20343D8C5D6F}" srcOrd="4" destOrd="0" presId="urn:microsoft.com/office/officeart/2005/8/layout/lProcess3"/>
    <dgm:cxn modelId="{7FDFD944-7F9B-4DB5-9A5B-B0FF4DEFEFA0}" type="presParOf" srcId="{FBB57A6F-257D-46D3-84ED-6AF34B61B286}" destId="{7028D302-01C0-43C9-9627-2DD523C84735}" srcOrd="7" destOrd="0" presId="urn:microsoft.com/office/officeart/2005/8/layout/lProcess3"/>
    <dgm:cxn modelId="{C1D0DBEA-8E26-4D6B-B123-8CACD785B9C2}" type="presParOf" srcId="{FBB57A6F-257D-46D3-84ED-6AF34B61B286}" destId="{2B715F9B-54B3-4FF7-A123-6BB190DD27D0}" srcOrd="8" destOrd="0" presId="urn:microsoft.com/office/officeart/2005/8/layout/lProcess3"/>
    <dgm:cxn modelId="{4E933483-9052-465C-A4C5-93AE34FC58FE}" type="presParOf" srcId="{2B715F9B-54B3-4FF7-A123-6BB190DD27D0}" destId="{6A52BD98-2C71-48B8-9CC3-9721FE91EA7F}" srcOrd="0" destOrd="0" presId="urn:microsoft.com/office/officeart/2005/8/layout/lProcess3"/>
    <dgm:cxn modelId="{1222CA32-4A86-4393-ABC9-E0DC30DD481E}" type="presParOf" srcId="{2B715F9B-54B3-4FF7-A123-6BB190DD27D0}" destId="{331343D1-0F56-4CBA-A912-260C976A8967}" srcOrd="1" destOrd="0" presId="urn:microsoft.com/office/officeart/2005/8/layout/lProcess3"/>
    <dgm:cxn modelId="{7C6F9F3E-3963-4892-87BC-407E796F3B59}" type="presParOf" srcId="{2B715F9B-54B3-4FF7-A123-6BB190DD27D0}" destId="{6EDE8A33-E394-4029-BDE1-C463AF42BFD2}" srcOrd="2" destOrd="0" presId="urn:microsoft.com/office/officeart/2005/8/layout/lProcess3"/>
    <dgm:cxn modelId="{E0B28D91-8F9D-44FF-B844-F1FDC59B6CA2}" type="presParOf" srcId="{2B715F9B-54B3-4FF7-A123-6BB190DD27D0}" destId="{265C9E07-CF54-4502-B244-139724E24943}" srcOrd="3" destOrd="0" presId="urn:microsoft.com/office/officeart/2005/8/layout/lProcess3"/>
    <dgm:cxn modelId="{11EACFC2-60C6-431F-9D74-DF782ED8BF78}" type="presParOf" srcId="{2B715F9B-54B3-4FF7-A123-6BB190DD27D0}" destId="{2261643B-8068-4C37-9E45-E51FE1D233F8}" srcOrd="4" destOrd="0" presId="urn:microsoft.com/office/officeart/2005/8/layout/lProcess3"/>
    <dgm:cxn modelId="{79658EA8-D6DC-4389-A7F1-68213ECC122B}" type="presParOf" srcId="{FBB57A6F-257D-46D3-84ED-6AF34B61B286}" destId="{514AAC2B-CB1C-4523-B41A-399764100B05}" srcOrd="9" destOrd="0" presId="urn:microsoft.com/office/officeart/2005/8/layout/lProcess3"/>
    <dgm:cxn modelId="{5E913D0A-6B5C-4D92-A815-37B53FDF1F1F}" type="presParOf" srcId="{FBB57A6F-257D-46D3-84ED-6AF34B61B286}" destId="{6EEE8CD1-0DD4-4815-9BC4-6113B143002E}" srcOrd="10" destOrd="0" presId="urn:microsoft.com/office/officeart/2005/8/layout/lProcess3"/>
    <dgm:cxn modelId="{812364EC-837F-48AC-83E0-81714DEEB34C}" type="presParOf" srcId="{6EEE8CD1-0DD4-4815-9BC4-6113B143002E}" destId="{468457F9-CA31-481E-A2BD-A4AD9BD99762}" srcOrd="0" destOrd="0" presId="urn:microsoft.com/office/officeart/2005/8/layout/lProcess3"/>
    <dgm:cxn modelId="{15E4F07E-FD78-4986-9911-81129BC16296}" type="presParOf" srcId="{6EEE8CD1-0DD4-4815-9BC4-6113B143002E}" destId="{C97A952C-F610-4B35-8AFE-B32E3AFE150E}" srcOrd="1" destOrd="0" presId="urn:microsoft.com/office/officeart/2005/8/layout/lProcess3"/>
    <dgm:cxn modelId="{4CE7582D-9987-402A-8D68-3A8FC9E17051}" type="presParOf" srcId="{6EEE8CD1-0DD4-4815-9BC4-6113B143002E}" destId="{827B7A0D-A32D-4EE5-9E56-54D73FD68007}" srcOrd="2" destOrd="0" presId="urn:microsoft.com/office/officeart/2005/8/layout/lProcess3"/>
    <dgm:cxn modelId="{69E02D7D-BBD8-45F0-871A-71A429126F26}" type="presParOf" srcId="{6EEE8CD1-0DD4-4815-9BC4-6113B143002E}" destId="{5A07CCD4-5E56-46A1-93CA-DDA6BD90D385}" srcOrd="3" destOrd="0" presId="urn:microsoft.com/office/officeart/2005/8/layout/lProcess3"/>
    <dgm:cxn modelId="{B8978F4D-ECAF-4AA4-B8E4-FD3112568788}" type="presParOf" srcId="{6EEE8CD1-0DD4-4815-9BC4-6113B143002E}" destId="{8B8E5481-B6E9-46D7-B4AB-232C63CD9E84}" srcOrd="4" destOrd="0" presId="urn:microsoft.com/office/officeart/2005/8/layout/lProcess3"/>
    <dgm:cxn modelId="{2F52A46A-728C-4B4B-AE7C-532999E9CDD9}" type="presParOf" srcId="{FBB57A6F-257D-46D3-84ED-6AF34B61B286}" destId="{857C364C-696E-4C6B-B0B4-2684E70D773D}" srcOrd="11" destOrd="0" presId="urn:microsoft.com/office/officeart/2005/8/layout/lProcess3"/>
    <dgm:cxn modelId="{DD3508C6-0C51-490B-9D22-545B8B968E44}" type="presParOf" srcId="{FBB57A6F-257D-46D3-84ED-6AF34B61B286}" destId="{D277A345-3CE2-4B9D-A450-404ECCB68B0A}" srcOrd="12" destOrd="0" presId="urn:microsoft.com/office/officeart/2005/8/layout/lProcess3"/>
    <dgm:cxn modelId="{0B1BA0C8-666B-485B-8CAC-127480D716A1}" type="presParOf" srcId="{D277A345-3CE2-4B9D-A450-404ECCB68B0A}" destId="{9DF1E253-41BA-4682-87F1-58A4E5D5F7F6}" srcOrd="0" destOrd="0" presId="urn:microsoft.com/office/officeart/2005/8/layout/lProcess3"/>
    <dgm:cxn modelId="{FF5A01F2-44D4-47D8-8103-28395EDC22E5}" type="presParOf" srcId="{D277A345-3CE2-4B9D-A450-404ECCB68B0A}" destId="{159365EA-E40D-45A1-976D-344C7DE934E1}" srcOrd="1" destOrd="0" presId="urn:microsoft.com/office/officeart/2005/8/layout/lProcess3"/>
    <dgm:cxn modelId="{C9DF25B5-68EA-4B2A-9B55-2A8A540E54EB}" type="presParOf" srcId="{D277A345-3CE2-4B9D-A450-404ECCB68B0A}" destId="{C3CCCA4C-2FF1-4FE0-9EEC-EB592EC73732}" srcOrd="2" destOrd="0" presId="urn:microsoft.com/office/officeart/2005/8/layout/lProcess3"/>
    <dgm:cxn modelId="{96C0F35F-8F97-46FC-BC1A-81D453D9837F}" type="presParOf" srcId="{D277A345-3CE2-4B9D-A450-404ECCB68B0A}" destId="{E501D54C-E235-4A07-BF85-E75FD8056105}" srcOrd="3" destOrd="0" presId="urn:microsoft.com/office/officeart/2005/8/layout/lProcess3"/>
    <dgm:cxn modelId="{8332B6F6-F6A0-4EB5-802B-7085D01CDC03}" type="presParOf" srcId="{D277A345-3CE2-4B9D-A450-404ECCB68B0A}" destId="{6D1804BD-8F3A-46FA-B2C2-6E1DD5865893}" srcOrd="4" destOrd="0" presId="urn:microsoft.com/office/officeart/2005/8/layout/lProcess3"/>
    <dgm:cxn modelId="{86AD5C1C-8BF5-4D21-A4EA-70962FAF1304}" type="presParOf" srcId="{FBB57A6F-257D-46D3-84ED-6AF34B61B286}" destId="{F0A19CBD-00F8-47AE-9B98-CE373760D34E}" srcOrd="13" destOrd="0" presId="urn:microsoft.com/office/officeart/2005/8/layout/lProcess3"/>
    <dgm:cxn modelId="{6947D4B0-7BBF-499D-A547-61DC0A3FCEED}" type="presParOf" srcId="{FBB57A6F-257D-46D3-84ED-6AF34B61B286}" destId="{6CD80057-BEF3-45F7-B7E6-D4A3E67149A5}" srcOrd="14" destOrd="0" presId="urn:microsoft.com/office/officeart/2005/8/layout/lProcess3"/>
    <dgm:cxn modelId="{6C723DE0-8475-48F0-B545-B831428A6419}" type="presParOf" srcId="{6CD80057-BEF3-45F7-B7E6-D4A3E67149A5}" destId="{3052691B-E7A2-4BB8-99BD-2BF36A635191}" srcOrd="0" destOrd="0" presId="urn:microsoft.com/office/officeart/2005/8/layout/lProcess3"/>
    <dgm:cxn modelId="{3ED3D9E2-A5ED-417B-AFF7-D9C4568E459E}" type="presParOf" srcId="{6CD80057-BEF3-45F7-B7E6-D4A3E67149A5}" destId="{15BD3B97-D02B-4C26-934E-317A19722BC8}" srcOrd="1" destOrd="0" presId="urn:microsoft.com/office/officeart/2005/8/layout/lProcess3"/>
    <dgm:cxn modelId="{56CC85CB-BF29-4D52-B3D3-DDE69BCC18FD}" type="presParOf" srcId="{6CD80057-BEF3-45F7-B7E6-D4A3E67149A5}" destId="{BF4A529C-C88A-4ED2-A791-DE7113363F48}" srcOrd="2" destOrd="0" presId="urn:microsoft.com/office/officeart/2005/8/layout/lProcess3"/>
    <dgm:cxn modelId="{C247CDB4-105A-4791-A297-CB598874DE42}" type="presParOf" srcId="{6CD80057-BEF3-45F7-B7E6-D4A3E67149A5}" destId="{BE7F4DDA-4FB8-45D3-9916-493EED56F7DB}" srcOrd="3" destOrd="0" presId="urn:microsoft.com/office/officeart/2005/8/layout/lProcess3"/>
    <dgm:cxn modelId="{190AC449-B1D2-4E68-AC33-53D59038607A}" type="presParOf" srcId="{6CD80057-BEF3-45F7-B7E6-D4A3E67149A5}" destId="{4B8D1499-C83E-480D-B0F4-91654C198C76}"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6C8B65-E76F-443C-8F08-332FBC49F326}" type="doc">
      <dgm:prSet loTypeId="urn:microsoft.com/office/officeart/2005/8/layout/pyramid1" loCatId="pyramid" qsTypeId="urn:microsoft.com/office/officeart/2005/8/quickstyle/3d5" qsCatId="3D" csTypeId="urn:microsoft.com/office/officeart/2005/8/colors/colorful2" csCatId="colorful" phldr="1"/>
      <dgm:spPr/>
      <dgm:t>
        <a:bodyPr/>
        <a:lstStyle/>
        <a:p>
          <a:endParaRPr lang="en-US"/>
        </a:p>
      </dgm:t>
    </dgm:pt>
    <dgm:pt modelId="{AEF06F31-4DB1-49A1-A510-BD5D9FC669D3}">
      <dgm:prSet phldrT="[Text]" custT="1"/>
      <dgm:spPr/>
      <dgm:t>
        <a:bodyPr/>
        <a:lstStyle/>
        <a:p>
          <a:r>
            <a:rPr lang="en-US" sz="4000" dirty="0" smtClean="0"/>
            <a:t>State</a:t>
          </a:r>
          <a:endParaRPr lang="en-US" sz="4000" dirty="0"/>
        </a:p>
      </dgm:t>
    </dgm:pt>
    <dgm:pt modelId="{A2082EC5-C748-4F3C-9BB8-16EA26109514}" type="parTrans" cxnId="{E397022C-9AE0-4725-A329-DEAA19624FB1}">
      <dgm:prSet/>
      <dgm:spPr/>
      <dgm:t>
        <a:bodyPr/>
        <a:lstStyle/>
        <a:p>
          <a:endParaRPr lang="en-US"/>
        </a:p>
      </dgm:t>
    </dgm:pt>
    <dgm:pt modelId="{A981E41F-2DD2-4528-8E84-103E17C4DF26}" type="sibTrans" cxnId="{E397022C-9AE0-4725-A329-DEAA19624FB1}">
      <dgm:prSet/>
      <dgm:spPr/>
      <dgm:t>
        <a:bodyPr/>
        <a:lstStyle/>
        <a:p>
          <a:endParaRPr lang="en-US"/>
        </a:p>
      </dgm:t>
    </dgm:pt>
    <dgm:pt modelId="{3D1885D9-B898-400E-8D66-BA5ED05A00A4}">
      <dgm:prSet phldrT="[Text]"/>
      <dgm:spPr/>
      <dgm:t>
        <a:bodyPr/>
        <a:lstStyle/>
        <a:p>
          <a:r>
            <a:rPr lang="en-US" dirty="0" smtClean="0"/>
            <a:t>Balancing</a:t>
          </a:r>
          <a:endParaRPr lang="en-US" dirty="0"/>
        </a:p>
      </dgm:t>
    </dgm:pt>
    <dgm:pt modelId="{5DBC687D-844D-4505-8B20-DE61DFAA5B83}" type="parTrans" cxnId="{9C9B25BE-1A22-40D6-8460-87511273B1DE}">
      <dgm:prSet/>
      <dgm:spPr/>
      <dgm:t>
        <a:bodyPr/>
        <a:lstStyle/>
        <a:p>
          <a:endParaRPr lang="en-US"/>
        </a:p>
      </dgm:t>
    </dgm:pt>
    <dgm:pt modelId="{A06A4F13-7484-418F-88C0-45F849F6B4DB}" type="sibTrans" cxnId="{9C9B25BE-1A22-40D6-8460-87511273B1DE}">
      <dgm:prSet/>
      <dgm:spPr/>
      <dgm:t>
        <a:bodyPr/>
        <a:lstStyle/>
        <a:p>
          <a:endParaRPr lang="en-US"/>
        </a:p>
      </dgm:t>
    </dgm:pt>
    <dgm:pt modelId="{1C2C5B6C-63C1-46D3-9E32-1EF56CE0C397}">
      <dgm:prSet phldrT="[Text]"/>
      <dgm:spPr/>
      <dgm:t>
        <a:bodyPr/>
        <a:lstStyle/>
        <a:p>
          <a:r>
            <a:rPr lang="en-US" dirty="0" smtClean="0"/>
            <a:t>District Central </a:t>
          </a:r>
          <a:endParaRPr lang="en-US" dirty="0"/>
        </a:p>
      </dgm:t>
    </dgm:pt>
    <dgm:pt modelId="{6ABE0D74-B9D3-416D-8D4E-7E42FD6DF7B0}" type="parTrans" cxnId="{AF3E7C2A-4BA1-4054-9634-7DE25FEC9293}">
      <dgm:prSet/>
      <dgm:spPr/>
      <dgm:t>
        <a:bodyPr/>
        <a:lstStyle/>
        <a:p>
          <a:endParaRPr lang="en-US"/>
        </a:p>
      </dgm:t>
    </dgm:pt>
    <dgm:pt modelId="{5DF573F8-31B2-483F-B76C-A856ADC76045}" type="sibTrans" cxnId="{AF3E7C2A-4BA1-4054-9634-7DE25FEC9293}">
      <dgm:prSet/>
      <dgm:spPr/>
      <dgm:t>
        <a:bodyPr/>
        <a:lstStyle/>
        <a:p>
          <a:endParaRPr lang="en-US"/>
        </a:p>
      </dgm:t>
    </dgm:pt>
    <dgm:pt modelId="{AB10EC1A-EE09-4172-B6A8-457881597FD0}">
      <dgm:prSet phldrT="[Text]"/>
      <dgm:spPr/>
      <dgm:t>
        <a:bodyPr/>
        <a:lstStyle/>
        <a:p>
          <a:r>
            <a:rPr lang="en-US" dirty="0" smtClean="0"/>
            <a:t>PACS</a:t>
          </a:r>
          <a:endParaRPr lang="en-US" dirty="0"/>
        </a:p>
      </dgm:t>
    </dgm:pt>
    <dgm:pt modelId="{54A5F5D3-595F-4366-B3D8-6C4780EDB9C1}" type="parTrans" cxnId="{67DFD167-F8CC-4A92-9697-E808F131591F}">
      <dgm:prSet/>
      <dgm:spPr/>
      <dgm:t>
        <a:bodyPr/>
        <a:lstStyle/>
        <a:p>
          <a:endParaRPr lang="en-US"/>
        </a:p>
      </dgm:t>
    </dgm:pt>
    <dgm:pt modelId="{E63F48DE-5260-436A-B2B2-2A9228AD1552}" type="sibTrans" cxnId="{67DFD167-F8CC-4A92-9697-E808F131591F}">
      <dgm:prSet/>
      <dgm:spPr/>
      <dgm:t>
        <a:bodyPr/>
        <a:lstStyle/>
        <a:p>
          <a:endParaRPr lang="en-US"/>
        </a:p>
      </dgm:t>
    </dgm:pt>
    <dgm:pt modelId="{5E9AAA47-D089-4882-AC4A-E8724822FBE1}">
      <dgm:prSet phldrT="[Text]"/>
      <dgm:spPr/>
      <dgm:t>
        <a:bodyPr/>
        <a:lstStyle/>
        <a:p>
          <a:r>
            <a:rPr lang="en-US" dirty="0" smtClean="0"/>
            <a:t>Surplus from 1 central to another</a:t>
          </a:r>
          <a:endParaRPr lang="en-US" dirty="0"/>
        </a:p>
      </dgm:t>
    </dgm:pt>
    <dgm:pt modelId="{0D14938B-A517-4CC1-963C-08098276EE52}" type="parTrans" cxnId="{BFE5E2D9-5863-4E34-81EA-B5AD2D8C47F8}">
      <dgm:prSet/>
      <dgm:spPr/>
      <dgm:t>
        <a:bodyPr/>
        <a:lstStyle/>
        <a:p>
          <a:endParaRPr lang="en-US"/>
        </a:p>
      </dgm:t>
    </dgm:pt>
    <dgm:pt modelId="{FB8F90DD-C12C-4D60-99D5-9370C4190101}" type="sibTrans" cxnId="{BFE5E2D9-5863-4E34-81EA-B5AD2D8C47F8}">
      <dgm:prSet/>
      <dgm:spPr/>
      <dgm:t>
        <a:bodyPr/>
        <a:lstStyle/>
        <a:p>
          <a:endParaRPr lang="en-US"/>
        </a:p>
      </dgm:t>
    </dgm:pt>
    <dgm:pt modelId="{BD2F77F0-9059-4C9E-9E8C-E30EA4EEAF6E}">
      <dgm:prSet phldrT="[Text]"/>
      <dgm:spPr/>
      <dgm:t>
        <a:bodyPr/>
        <a:lstStyle/>
        <a:p>
          <a:r>
            <a:rPr lang="en-US" dirty="0" smtClean="0"/>
            <a:t>borrow 10x times share provided to central </a:t>
          </a:r>
          <a:endParaRPr lang="en-US" dirty="0"/>
        </a:p>
      </dgm:t>
    </dgm:pt>
    <dgm:pt modelId="{5AAEFC12-F5F1-4BA2-877A-6C63EA604B5F}" type="parTrans" cxnId="{3673F724-3068-4A85-8ED5-2F6810A48DED}">
      <dgm:prSet/>
      <dgm:spPr/>
      <dgm:t>
        <a:bodyPr/>
        <a:lstStyle/>
        <a:p>
          <a:endParaRPr lang="en-US"/>
        </a:p>
      </dgm:t>
    </dgm:pt>
    <dgm:pt modelId="{3E8BC8EE-EA94-4D3B-A1BE-9E986549142A}" type="sibTrans" cxnId="{3673F724-3068-4A85-8ED5-2F6810A48DED}">
      <dgm:prSet/>
      <dgm:spPr/>
      <dgm:t>
        <a:bodyPr/>
        <a:lstStyle/>
        <a:p>
          <a:endParaRPr lang="en-US"/>
        </a:p>
      </dgm:t>
    </dgm:pt>
    <dgm:pt modelId="{E700B994-9D7C-4755-8B2E-C2E7975E39A7}">
      <dgm:prSet phldrT="[Text]"/>
      <dgm:spPr/>
      <dgm:t>
        <a:bodyPr/>
        <a:lstStyle/>
        <a:p>
          <a:r>
            <a:rPr lang="en-US" dirty="0" smtClean="0"/>
            <a:t>Lend to district</a:t>
          </a:r>
          <a:endParaRPr lang="en-US" dirty="0"/>
        </a:p>
      </dgm:t>
    </dgm:pt>
    <dgm:pt modelId="{F44EB6FB-A8BE-4B11-8CA5-4869030A7819}" type="parTrans" cxnId="{C1E91D7F-7092-4E46-89B1-43F4D3750177}">
      <dgm:prSet/>
      <dgm:spPr/>
      <dgm:t>
        <a:bodyPr/>
        <a:lstStyle/>
        <a:p>
          <a:endParaRPr lang="en-US"/>
        </a:p>
      </dgm:t>
    </dgm:pt>
    <dgm:pt modelId="{C316B857-BBDD-4E65-BECF-8C8F4F87CBF8}" type="sibTrans" cxnId="{C1E91D7F-7092-4E46-89B1-43F4D3750177}">
      <dgm:prSet/>
      <dgm:spPr/>
      <dgm:t>
        <a:bodyPr/>
        <a:lstStyle/>
        <a:p>
          <a:endParaRPr lang="en-US"/>
        </a:p>
      </dgm:t>
    </dgm:pt>
    <dgm:pt modelId="{CC7069FD-E484-47EB-824D-E336AE6FD299}">
      <dgm:prSet phldrT="[Text]"/>
      <dgm:spPr/>
      <dgm:t>
        <a:bodyPr/>
        <a:lstStyle/>
        <a:p>
          <a:r>
            <a:rPr lang="en-US" dirty="0" smtClean="0"/>
            <a:t>Can’t exchange SBN (500-1000) in Maharashtra, Kerala, TN, Guj after 6</a:t>
          </a:r>
          <a:r>
            <a:rPr lang="en-US" baseline="30000" dirty="0" smtClean="0"/>
            <a:t>th</a:t>
          </a:r>
          <a:r>
            <a:rPr lang="en-US" dirty="0" smtClean="0"/>
            <a:t> day of Demonetization</a:t>
          </a:r>
          <a:endParaRPr lang="en-US" dirty="0"/>
        </a:p>
      </dgm:t>
    </dgm:pt>
    <dgm:pt modelId="{AC922D56-3AEB-4C22-AB70-16867D346CB5}" type="parTrans" cxnId="{F5D82756-D278-4B17-942A-CAD9AA2527E5}">
      <dgm:prSet/>
      <dgm:spPr/>
      <dgm:t>
        <a:bodyPr/>
        <a:lstStyle/>
        <a:p>
          <a:endParaRPr lang="en-US"/>
        </a:p>
      </dgm:t>
    </dgm:pt>
    <dgm:pt modelId="{B1023D25-172E-417A-A355-B543C9FCD16C}" type="sibTrans" cxnId="{F5D82756-D278-4B17-942A-CAD9AA2527E5}">
      <dgm:prSet/>
      <dgm:spPr/>
      <dgm:t>
        <a:bodyPr/>
        <a:lstStyle/>
        <a:p>
          <a:endParaRPr lang="en-US"/>
        </a:p>
      </dgm:t>
    </dgm:pt>
    <dgm:pt modelId="{8877E451-35F1-4F21-B282-CD307E51D2F1}" type="pres">
      <dgm:prSet presAssocID="{076C8B65-E76F-443C-8F08-332FBC49F326}" presName="Name0" presStyleCnt="0">
        <dgm:presLayoutVars>
          <dgm:dir/>
          <dgm:animLvl val="lvl"/>
          <dgm:resizeHandles val="exact"/>
        </dgm:presLayoutVars>
      </dgm:prSet>
      <dgm:spPr/>
      <dgm:t>
        <a:bodyPr/>
        <a:lstStyle/>
        <a:p>
          <a:endParaRPr lang="en-US"/>
        </a:p>
      </dgm:t>
    </dgm:pt>
    <dgm:pt modelId="{73C74087-B4C2-46AE-97C3-32FB3EEC9FCE}" type="pres">
      <dgm:prSet presAssocID="{AEF06F31-4DB1-49A1-A510-BD5D9FC669D3}" presName="Name8" presStyleCnt="0"/>
      <dgm:spPr/>
      <dgm:t>
        <a:bodyPr/>
        <a:lstStyle/>
        <a:p>
          <a:endParaRPr lang="en-US"/>
        </a:p>
      </dgm:t>
    </dgm:pt>
    <dgm:pt modelId="{48AF3E8E-FB84-4CA5-A79A-82F26C3FDB66}" type="pres">
      <dgm:prSet presAssocID="{AEF06F31-4DB1-49A1-A510-BD5D9FC669D3}" presName="acctBkgd" presStyleLbl="alignAcc1" presStyleIdx="0" presStyleCnt="3"/>
      <dgm:spPr/>
      <dgm:t>
        <a:bodyPr/>
        <a:lstStyle/>
        <a:p>
          <a:endParaRPr lang="en-US"/>
        </a:p>
      </dgm:t>
    </dgm:pt>
    <dgm:pt modelId="{44D77D57-C7BA-4AFC-B24A-09609BF24C78}" type="pres">
      <dgm:prSet presAssocID="{AEF06F31-4DB1-49A1-A510-BD5D9FC669D3}" presName="acctTx" presStyleLbl="alignAcc1" presStyleIdx="0" presStyleCnt="3">
        <dgm:presLayoutVars>
          <dgm:bulletEnabled val="1"/>
        </dgm:presLayoutVars>
      </dgm:prSet>
      <dgm:spPr/>
      <dgm:t>
        <a:bodyPr/>
        <a:lstStyle/>
        <a:p>
          <a:endParaRPr lang="en-US"/>
        </a:p>
      </dgm:t>
    </dgm:pt>
    <dgm:pt modelId="{C350AB85-0A2D-4656-9B72-024E68128B7F}" type="pres">
      <dgm:prSet presAssocID="{AEF06F31-4DB1-49A1-A510-BD5D9FC669D3}" presName="level" presStyleLbl="node1" presStyleIdx="0" presStyleCnt="3">
        <dgm:presLayoutVars>
          <dgm:chMax val="1"/>
          <dgm:bulletEnabled val="1"/>
        </dgm:presLayoutVars>
      </dgm:prSet>
      <dgm:spPr/>
      <dgm:t>
        <a:bodyPr/>
        <a:lstStyle/>
        <a:p>
          <a:endParaRPr lang="en-US"/>
        </a:p>
      </dgm:t>
    </dgm:pt>
    <dgm:pt modelId="{04A5DCE6-0640-4CED-9CFF-6981D994C49A}" type="pres">
      <dgm:prSet presAssocID="{AEF06F31-4DB1-49A1-A510-BD5D9FC669D3}" presName="levelTx" presStyleLbl="revTx" presStyleIdx="0" presStyleCnt="0">
        <dgm:presLayoutVars>
          <dgm:chMax val="1"/>
          <dgm:bulletEnabled val="1"/>
        </dgm:presLayoutVars>
      </dgm:prSet>
      <dgm:spPr/>
      <dgm:t>
        <a:bodyPr/>
        <a:lstStyle/>
        <a:p>
          <a:endParaRPr lang="en-US"/>
        </a:p>
      </dgm:t>
    </dgm:pt>
    <dgm:pt modelId="{4F94D28B-9B0F-426E-AF18-583EE9BD78B6}" type="pres">
      <dgm:prSet presAssocID="{1C2C5B6C-63C1-46D3-9E32-1EF56CE0C397}" presName="Name8" presStyleCnt="0"/>
      <dgm:spPr/>
      <dgm:t>
        <a:bodyPr/>
        <a:lstStyle/>
        <a:p>
          <a:endParaRPr lang="en-US"/>
        </a:p>
      </dgm:t>
    </dgm:pt>
    <dgm:pt modelId="{01BAAF04-9624-42C9-856E-7933E3091816}" type="pres">
      <dgm:prSet presAssocID="{1C2C5B6C-63C1-46D3-9E32-1EF56CE0C397}" presName="acctBkgd" presStyleLbl="alignAcc1" presStyleIdx="1" presStyleCnt="3"/>
      <dgm:spPr/>
      <dgm:t>
        <a:bodyPr/>
        <a:lstStyle/>
        <a:p>
          <a:endParaRPr lang="en-US"/>
        </a:p>
      </dgm:t>
    </dgm:pt>
    <dgm:pt modelId="{5EB5900E-6A3A-420E-A808-390F784624B4}" type="pres">
      <dgm:prSet presAssocID="{1C2C5B6C-63C1-46D3-9E32-1EF56CE0C397}" presName="acctTx" presStyleLbl="alignAcc1" presStyleIdx="1" presStyleCnt="3">
        <dgm:presLayoutVars>
          <dgm:bulletEnabled val="1"/>
        </dgm:presLayoutVars>
      </dgm:prSet>
      <dgm:spPr/>
      <dgm:t>
        <a:bodyPr/>
        <a:lstStyle/>
        <a:p>
          <a:endParaRPr lang="en-US"/>
        </a:p>
      </dgm:t>
    </dgm:pt>
    <dgm:pt modelId="{D5BFCAED-4479-4521-A9F9-6FAA2F25C292}" type="pres">
      <dgm:prSet presAssocID="{1C2C5B6C-63C1-46D3-9E32-1EF56CE0C397}" presName="level" presStyleLbl="node1" presStyleIdx="1" presStyleCnt="3">
        <dgm:presLayoutVars>
          <dgm:chMax val="1"/>
          <dgm:bulletEnabled val="1"/>
        </dgm:presLayoutVars>
      </dgm:prSet>
      <dgm:spPr/>
      <dgm:t>
        <a:bodyPr/>
        <a:lstStyle/>
        <a:p>
          <a:endParaRPr lang="en-US"/>
        </a:p>
      </dgm:t>
    </dgm:pt>
    <dgm:pt modelId="{1481BA16-8E72-49F8-B736-B97906997AB9}" type="pres">
      <dgm:prSet presAssocID="{1C2C5B6C-63C1-46D3-9E32-1EF56CE0C397}" presName="levelTx" presStyleLbl="revTx" presStyleIdx="0" presStyleCnt="0">
        <dgm:presLayoutVars>
          <dgm:chMax val="1"/>
          <dgm:bulletEnabled val="1"/>
        </dgm:presLayoutVars>
      </dgm:prSet>
      <dgm:spPr/>
      <dgm:t>
        <a:bodyPr/>
        <a:lstStyle/>
        <a:p>
          <a:endParaRPr lang="en-US"/>
        </a:p>
      </dgm:t>
    </dgm:pt>
    <dgm:pt modelId="{F5EA90F2-94F9-4689-AE01-BE579E042449}" type="pres">
      <dgm:prSet presAssocID="{AB10EC1A-EE09-4172-B6A8-457881597FD0}" presName="Name8" presStyleCnt="0"/>
      <dgm:spPr/>
      <dgm:t>
        <a:bodyPr/>
        <a:lstStyle/>
        <a:p>
          <a:endParaRPr lang="en-US"/>
        </a:p>
      </dgm:t>
    </dgm:pt>
    <dgm:pt modelId="{B23C1B79-49B8-49FD-BB07-AD0524E1A366}" type="pres">
      <dgm:prSet presAssocID="{AB10EC1A-EE09-4172-B6A8-457881597FD0}" presName="acctBkgd" presStyleLbl="alignAcc1" presStyleIdx="2" presStyleCnt="3"/>
      <dgm:spPr/>
      <dgm:t>
        <a:bodyPr/>
        <a:lstStyle/>
        <a:p>
          <a:endParaRPr lang="en-US"/>
        </a:p>
      </dgm:t>
    </dgm:pt>
    <dgm:pt modelId="{40CE9105-107C-46ED-8891-928693CDD0F7}" type="pres">
      <dgm:prSet presAssocID="{AB10EC1A-EE09-4172-B6A8-457881597FD0}" presName="acctTx" presStyleLbl="alignAcc1" presStyleIdx="2" presStyleCnt="3">
        <dgm:presLayoutVars>
          <dgm:bulletEnabled val="1"/>
        </dgm:presLayoutVars>
      </dgm:prSet>
      <dgm:spPr/>
      <dgm:t>
        <a:bodyPr/>
        <a:lstStyle/>
        <a:p>
          <a:endParaRPr lang="en-US"/>
        </a:p>
      </dgm:t>
    </dgm:pt>
    <dgm:pt modelId="{B164A52A-79D5-4ADC-BED1-CB4DDB03BAC7}" type="pres">
      <dgm:prSet presAssocID="{AB10EC1A-EE09-4172-B6A8-457881597FD0}" presName="level" presStyleLbl="node1" presStyleIdx="2" presStyleCnt="3">
        <dgm:presLayoutVars>
          <dgm:chMax val="1"/>
          <dgm:bulletEnabled val="1"/>
        </dgm:presLayoutVars>
      </dgm:prSet>
      <dgm:spPr/>
      <dgm:t>
        <a:bodyPr/>
        <a:lstStyle/>
        <a:p>
          <a:endParaRPr lang="en-US"/>
        </a:p>
      </dgm:t>
    </dgm:pt>
    <dgm:pt modelId="{6894807B-6ED2-40A3-AA28-B265C574EB85}" type="pres">
      <dgm:prSet presAssocID="{AB10EC1A-EE09-4172-B6A8-457881597FD0}" presName="levelTx" presStyleLbl="revTx" presStyleIdx="0" presStyleCnt="0">
        <dgm:presLayoutVars>
          <dgm:chMax val="1"/>
          <dgm:bulletEnabled val="1"/>
        </dgm:presLayoutVars>
      </dgm:prSet>
      <dgm:spPr/>
      <dgm:t>
        <a:bodyPr/>
        <a:lstStyle/>
        <a:p>
          <a:endParaRPr lang="en-US"/>
        </a:p>
      </dgm:t>
    </dgm:pt>
  </dgm:ptLst>
  <dgm:cxnLst>
    <dgm:cxn modelId="{3673F724-3068-4A85-8ED5-2F6810A48DED}" srcId="{AB10EC1A-EE09-4172-B6A8-457881597FD0}" destId="{BD2F77F0-9059-4C9E-9E8C-E30EA4EEAF6E}" srcOrd="0" destOrd="0" parTransId="{5AAEFC12-F5F1-4BA2-877A-6C63EA604B5F}" sibTransId="{3E8BC8EE-EA94-4D3B-A1BE-9E986549142A}"/>
    <dgm:cxn modelId="{084001F1-B869-4CAB-A1AF-13E77E60F99D}" type="presOf" srcId="{AB10EC1A-EE09-4172-B6A8-457881597FD0}" destId="{B164A52A-79D5-4ADC-BED1-CB4DDB03BAC7}" srcOrd="0" destOrd="0" presId="urn:microsoft.com/office/officeart/2005/8/layout/pyramid1"/>
    <dgm:cxn modelId="{F217CB10-03AA-411C-A00E-4835CC53EF26}" type="presOf" srcId="{5E9AAA47-D089-4882-AC4A-E8724822FBE1}" destId="{48AF3E8E-FB84-4CA5-A79A-82F26C3FDB66}" srcOrd="0" destOrd="1" presId="urn:microsoft.com/office/officeart/2005/8/layout/pyramid1"/>
    <dgm:cxn modelId="{4A259130-E11C-4007-A49F-2A6F1B8FAF37}" type="presOf" srcId="{3D1885D9-B898-400E-8D66-BA5ED05A00A4}" destId="{48AF3E8E-FB84-4CA5-A79A-82F26C3FDB66}" srcOrd="0" destOrd="0" presId="urn:microsoft.com/office/officeart/2005/8/layout/pyramid1"/>
    <dgm:cxn modelId="{1D12256C-5D3D-4460-84DE-8CE7F89C8226}" type="presOf" srcId="{1C2C5B6C-63C1-46D3-9E32-1EF56CE0C397}" destId="{1481BA16-8E72-49F8-B736-B97906997AB9}" srcOrd="1" destOrd="0" presId="urn:microsoft.com/office/officeart/2005/8/layout/pyramid1"/>
    <dgm:cxn modelId="{9C9B25BE-1A22-40D6-8460-87511273B1DE}" srcId="{AEF06F31-4DB1-49A1-A510-BD5D9FC669D3}" destId="{3D1885D9-B898-400E-8D66-BA5ED05A00A4}" srcOrd="0" destOrd="0" parTransId="{5DBC687D-844D-4505-8B20-DE61DFAA5B83}" sibTransId="{A06A4F13-7484-418F-88C0-45F849F6B4DB}"/>
    <dgm:cxn modelId="{5EBCEF35-C6C8-450B-A944-D6B3DCB69D08}" type="presOf" srcId="{AB10EC1A-EE09-4172-B6A8-457881597FD0}" destId="{6894807B-6ED2-40A3-AA28-B265C574EB85}" srcOrd="1" destOrd="0" presId="urn:microsoft.com/office/officeart/2005/8/layout/pyramid1"/>
    <dgm:cxn modelId="{44CFC724-CDDB-4A97-AB42-D2295D7EDA3B}" type="presOf" srcId="{076C8B65-E76F-443C-8F08-332FBC49F326}" destId="{8877E451-35F1-4F21-B282-CD307E51D2F1}" srcOrd="0" destOrd="0" presId="urn:microsoft.com/office/officeart/2005/8/layout/pyramid1"/>
    <dgm:cxn modelId="{923C8AB5-85BE-4291-BB08-ADFC86652836}" type="presOf" srcId="{CC7069FD-E484-47EB-824D-E336AE6FD299}" destId="{5EB5900E-6A3A-420E-A808-390F784624B4}" srcOrd="1" destOrd="1" presId="urn:microsoft.com/office/officeart/2005/8/layout/pyramid1"/>
    <dgm:cxn modelId="{67DFD167-F8CC-4A92-9697-E808F131591F}" srcId="{076C8B65-E76F-443C-8F08-332FBC49F326}" destId="{AB10EC1A-EE09-4172-B6A8-457881597FD0}" srcOrd="2" destOrd="0" parTransId="{54A5F5D3-595F-4366-B3D8-6C4780EDB9C1}" sibTransId="{E63F48DE-5260-436A-B2B2-2A9228AD1552}"/>
    <dgm:cxn modelId="{BFE5E2D9-5863-4E34-81EA-B5AD2D8C47F8}" srcId="{AEF06F31-4DB1-49A1-A510-BD5D9FC669D3}" destId="{5E9AAA47-D089-4882-AC4A-E8724822FBE1}" srcOrd="1" destOrd="0" parTransId="{0D14938B-A517-4CC1-963C-08098276EE52}" sibTransId="{FB8F90DD-C12C-4D60-99D5-9370C4190101}"/>
    <dgm:cxn modelId="{19A56C9E-4E8B-4EAB-BFBE-BA77BF65186A}" type="presOf" srcId="{AEF06F31-4DB1-49A1-A510-BD5D9FC669D3}" destId="{C350AB85-0A2D-4656-9B72-024E68128B7F}" srcOrd="0" destOrd="0" presId="urn:microsoft.com/office/officeart/2005/8/layout/pyramid1"/>
    <dgm:cxn modelId="{C1E91D7F-7092-4E46-89B1-43F4D3750177}" srcId="{1C2C5B6C-63C1-46D3-9E32-1EF56CE0C397}" destId="{E700B994-9D7C-4755-8B2E-C2E7975E39A7}" srcOrd="0" destOrd="0" parTransId="{F44EB6FB-A8BE-4B11-8CA5-4869030A7819}" sibTransId="{C316B857-BBDD-4E65-BECF-8C8F4F87CBF8}"/>
    <dgm:cxn modelId="{AF3E7C2A-4BA1-4054-9634-7DE25FEC9293}" srcId="{076C8B65-E76F-443C-8F08-332FBC49F326}" destId="{1C2C5B6C-63C1-46D3-9E32-1EF56CE0C397}" srcOrd="1" destOrd="0" parTransId="{6ABE0D74-B9D3-416D-8D4E-7E42FD6DF7B0}" sibTransId="{5DF573F8-31B2-483F-B76C-A856ADC76045}"/>
    <dgm:cxn modelId="{218EAB68-D6CB-46AD-B47F-0A6424BDD704}" type="presOf" srcId="{AEF06F31-4DB1-49A1-A510-BD5D9FC669D3}" destId="{04A5DCE6-0640-4CED-9CFF-6981D994C49A}" srcOrd="1" destOrd="0" presId="urn:microsoft.com/office/officeart/2005/8/layout/pyramid1"/>
    <dgm:cxn modelId="{B4A50CB6-0B03-43B7-95E8-D8B440B74779}" type="presOf" srcId="{1C2C5B6C-63C1-46D3-9E32-1EF56CE0C397}" destId="{D5BFCAED-4479-4521-A9F9-6FAA2F25C292}" srcOrd="0" destOrd="0" presId="urn:microsoft.com/office/officeart/2005/8/layout/pyramid1"/>
    <dgm:cxn modelId="{1A2BC13B-CE70-4FB7-870F-EAF6F0FF93CD}" type="presOf" srcId="{CC7069FD-E484-47EB-824D-E336AE6FD299}" destId="{01BAAF04-9624-42C9-856E-7933E3091816}" srcOrd="0" destOrd="1" presId="urn:microsoft.com/office/officeart/2005/8/layout/pyramid1"/>
    <dgm:cxn modelId="{CD35F80E-E5D9-47ED-8F14-C52A2C708479}" type="presOf" srcId="{BD2F77F0-9059-4C9E-9E8C-E30EA4EEAF6E}" destId="{B23C1B79-49B8-49FD-BB07-AD0524E1A366}" srcOrd="0" destOrd="0" presId="urn:microsoft.com/office/officeart/2005/8/layout/pyramid1"/>
    <dgm:cxn modelId="{E155EF75-3C28-4BDF-9012-6E6D90F6E866}" type="presOf" srcId="{E700B994-9D7C-4755-8B2E-C2E7975E39A7}" destId="{5EB5900E-6A3A-420E-A808-390F784624B4}" srcOrd="1" destOrd="0" presId="urn:microsoft.com/office/officeart/2005/8/layout/pyramid1"/>
    <dgm:cxn modelId="{F5D82756-D278-4B17-942A-CAD9AA2527E5}" srcId="{1C2C5B6C-63C1-46D3-9E32-1EF56CE0C397}" destId="{CC7069FD-E484-47EB-824D-E336AE6FD299}" srcOrd="1" destOrd="0" parTransId="{AC922D56-3AEB-4C22-AB70-16867D346CB5}" sibTransId="{B1023D25-172E-417A-A355-B543C9FCD16C}"/>
    <dgm:cxn modelId="{E397022C-9AE0-4725-A329-DEAA19624FB1}" srcId="{076C8B65-E76F-443C-8F08-332FBC49F326}" destId="{AEF06F31-4DB1-49A1-A510-BD5D9FC669D3}" srcOrd="0" destOrd="0" parTransId="{A2082EC5-C748-4F3C-9BB8-16EA26109514}" sibTransId="{A981E41F-2DD2-4528-8E84-103E17C4DF26}"/>
    <dgm:cxn modelId="{0F9DCD15-8BA2-4CDF-9849-48185646164D}" type="presOf" srcId="{E700B994-9D7C-4755-8B2E-C2E7975E39A7}" destId="{01BAAF04-9624-42C9-856E-7933E3091816}" srcOrd="0" destOrd="0" presId="urn:microsoft.com/office/officeart/2005/8/layout/pyramid1"/>
    <dgm:cxn modelId="{ABD7A2B6-0999-43AB-A3C1-F4E206217354}" type="presOf" srcId="{3D1885D9-B898-400E-8D66-BA5ED05A00A4}" destId="{44D77D57-C7BA-4AFC-B24A-09609BF24C78}" srcOrd="1" destOrd="0" presId="urn:microsoft.com/office/officeart/2005/8/layout/pyramid1"/>
    <dgm:cxn modelId="{CF501AB6-C466-440C-A71D-DF385E18C7D0}" type="presOf" srcId="{BD2F77F0-9059-4C9E-9E8C-E30EA4EEAF6E}" destId="{40CE9105-107C-46ED-8891-928693CDD0F7}" srcOrd="1" destOrd="0" presId="urn:microsoft.com/office/officeart/2005/8/layout/pyramid1"/>
    <dgm:cxn modelId="{25BD8C21-FAFB-4257-99CC-3525C8800E56}" type="presOf" srcId="{5E9AAA47-D089-4882-AC4A-E8724822FBE1}" destId="{44D77D57-C7BA-4AFC-B24A-09609BF24C78}" srcOrd="1" destOrd="1" presId="urn:microsoft.com/office/officeart/2005/8/layout/pyramid1"/>
    <dgm:cxn modelId="{E0C5EA51-717A-44A4-8DBE-879F5ED2F03F}" type="presParOf" srcId="{8877E451-35F1-4F21-B282-CD307E51D2F1}" destId="{73C74087-B4C2-46AE-97C3-32FB3EEC9FCE}" srcOrd="0" destOrd="0" presId="urn:microsoft.com/office/officeart/2005/8/layout/pyramid1"/>
    <dgm:cxn modelId="{ACEFE98B-F8F4-4160-8F9F-DE78ADA3C88B}" type="presParOf" srcId="{73C74087-B4C2-46AE-97C3-32FB3EEC9FCE}" destId="{48AF3E8E-FB84-4CA5-A79A-82F26C3FDB66}" srcOrd="0" destOrd="0" presId="urn:microsoft.com/office/officeart/2005/8/layout/pyramid1"/>
    <dgm:cxn modelId="{CF35DB69-C645-4BFE-9B4A-3911E1FE2BF8}" type="presParOf" srcId="{73C74087-B4C2-46AE-97C3-32FB3EEC9FCE}" destId="{44D77D57-C7BA-4AFC-B24A-09609BF24C78}" srcOrd="1" destOrd="0" presId="urn:microsoft.com/office/officeart/2005/8/layout/pyramid1"/>
    <dgm:cxn modelId="{334857BA-9DB2-4E3F-83AB-61F968D747DD}" type="presParOf" srcId="{73C74087-B4C2-46AE-97C3-32FB3EEC9FCE}" destId="{C350AB85-0A2D-4656-9B72-024E68128B7F}" srcOrd="2" destOrd="0" presId="urn:microsoft.com/office/officeart/2005/8/layout/pyramid1"/>
    <dgm:cxn modelId="{94E7ED48-E7B0-4BB1-A932-47EF3E5958CA}" type="presParOf" srcId="{73C74087-B4C2-46AE-97C3-32FB3EEC9FCE}" destId="{04A5DCE6-0640-4CED-9CFF-6981D994C49A}" srcOrd="3" destOrd="0" presId="urn:microsoft.com/office/officeart/2005/8/layout/pyramid1"/>
    <dgm:cxn modelId="{9D1BBD59-1669-486F-9212-2D1F7B5C896E}" type="presParOf" srcId="{8877E451-35F1-4F21-B282-CD307E51D2F1}" destId="{4F94D28B-9B0F-426E-AF18-583EE9BD78B6}" srcOrd="1" destOrd="0" presId="urn:microsoft.com/office/officeart/2005/8/layout/pyramid1"/>
    <dgm:cxn modelId="{99593E24-B069-4333-BFD1-001B1134E279}" type="presParOf" srcId="{4F94D28B-9B0F-426E-AF18-583EE9BD78B6}" destId="{01BAAF04-9624-42C9-856E-7933E3091816}" srcOrd="0" destOrd="0" presId="urn:microsoft.com/office/officeart/2005/8/layout/pyramid1"/>
    <dgm:cxn modelId="{1C806EE7-0336-489B-B773-E44BCCFB5950}" type="presParOf" srcId="{4F94D28B-9B0F-426E-AF18-583EE9BD78B6}" destId="{5EB5900E-6A3A-420E-A808-390F784624B4}" srcOrd="1" destOrd="0" presId="urn:microsoft.com/office/officeart/2005/8/layout/pyramid1"/>
    <dgm:cxn modelId="{E22EC81F-2860-4C64-8783-2D5E04F1C558}" type="presParOf" srcId="{4F94D28B-9B0F-426E-AF18-583EE9BD78B6}" destId="{D5BFCAED-4479-4521-A9F9-6FAA2F25C292}" srcOrd="2" destOrd="0" presId="urn:microsoft.com/office/officeart/2005/8/layout/pyramid1"/>
    <dgm:cxn modelId="{DF813488-D715-4FBE-A512-F3D4B390923E}" type="presParOf" srcId="{4F94D28B-9B0F-426E-AF18-583EE9BD78B6}" destId="{1481BA16-8E72-49F8-B736-B97906997AB9}" srcOrd="3" destOrd="0" presId="urn:microsoft.com/office/officeart/2005/8/layout/pyramid1"/>
    <dgm:cxn modelId="{0A7A9661-1867-42B1-8D65-2F963A61E42B}" type="presParOf" srcId="{8877E451-35F1-4F21-B282-CD307E51D2F1}" destId="{F5EA90F2-94F9-4689-AE01-BE579E042449}" srcOrd="2" destOrd="0" presId="urn:microsoft.com/office/officeart/2005/8/layout/pyramid1"/>
    <dgm:cxn modelId="{1D5C5C63-008A-4799-913A-5C9EF11B9A46}" type="presParOf" srcId="{F5EA90F2-94F9-4689-AE01-BE579E042449}" destId="{B23C1B79-49B8-49FD-BB07-AD0524E1A366}" srcOrd="0" destOrd="0" presId="urn:microsoft.com/office/officeart/2005/8/layout/pyramid1"/>
    <dgm:cxn modelId="{257BCA75-81ED-441C-8455-F8EB5C1A5B58}" type="presParOf" srcId="{F5EA90F2-94F9-4689-AE01-BE579E042449}" destId="{40CE9105-107C-46ED-8891-928693CDD0F7}" srcOrd="1" destOrd="0" presId="urn:microsoft.com/office/officeart/2005/8/layout/pyramid1"/>
    <dgm:cxn modelId="{DF3C5B8C-3018-4349-80CD-C9D96BF45C61}" type="presParOf" srcId="{F5EA90F2-94F9-4689-AE01-BE579E042449}" destId="{B164A52A-79D5-4ADC-BED1-CB4DDB03BAC7}" srcOrd="2" destOrd="0" presId="urn:microsoft.com/office/officeart/2005/8/layout/pyramid1"/>
    <dgm:cxn modelId="{B784CFAD-36C2-4FBE-8C6C-74883A3A4C5C}" type="presParOf" srcId="{F5EA90F2-94F9-4689-AE01-BE579E042449}" destId="{6894807B-6ED2-40A3-AA28-B265C574EB85}" srcOrd="3"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B2E0D-B992-4AF4-A192-B63BE9DBFAEF}">
      <dsp:nvSpPr>
        <dsp:cNvPr id="0" name=""/>
        <dsp:cNvSpPr/>
      </dsp:nvSpPr>
      <dsp:spPr>
        <a:xfrm>
          <a:off x="0" y="0"/>
          <a:ext cx="3833769" cy="94226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SBN: total 15 lakh cr.</a:t>
          </a:r>
          <a:endParaRPr lang="en-US" sz="3600" kern="1200" dirty="0"/>
        </a:p>
      </dsp:txBody>
      <dsp:txXfrm>
        <a:off x="0" y="0"/>
        <a:ext cx="3833769" cy="942264"/>
      </dsp:txXfrm>
    </dsp:sp>
    <dsp:sp modelId="{87A91A1F-E179-4FF8-A823-0144673E69A5}">
      <dsp:nvSpPr>
        <dsp:cNvPr id="0" name=""/>
        <dsp:cNvSpPr/>
      </dsp:nvSpPr>
      <dsp:spPr>
        <a:xfrm>
          <a:off x="0" y="942264"/>
          <a:ext cx="1916884" cy="1978755"/>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97% returned to system!</a:t>
          </a:r>
          <a:endParaRPr lang="en-US" sz="3300" kern="1200" dirty="0"/>
        </a:p>
      </dsp:txBody>
      <dsp:txXfrm>
        <a:off x="0" y="942264"/>
        <a:ext cx="1916884" cy="1978755"/>
      </dsp:txXfrm>
    </dsp:sp>
    <dsp:sp modelId="{40D8C241-891B-4483-9E19-068DAED0BAB8}">
      <dsp:nvSpPr>
        <dsp:cNvPr id="0" name=""/>
        <dsp:cNvSpPr/>
      </dsp:nvSpPr>
      <dsp:spPr>
        <a:xfrm>
          <a:off x="1916884" y="942264"/>
          <a:ext cx="1916884" cy="1978755"/>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Rs.54,000 cr black money destroyed</a:t>
          </a:r>
          <a:endParaRPr lang="en-US" sz="3300" kern="1200" dirty="0"/>
        </a:p>
      </dsp:txBody>
      <dsp:txXfrm>
        <a:off x="1916884" y="942264"/>
        <a:ext cx="1916884" cy="1978755"/>
      </dsp:txXfrm>
    </dsp:sp>
    <dsp:sp modelId="{DE8C27AC-3804-4711-85D8-C087518D9956}">
      <dsp:nvSpPr>
        <dsp:cNvPr id="0" name=""/>
        <dsp:cNvSpPr/>
      </dsp:nvSpPr>
      <dsp:spPr>
        <a:xfrm>
          <a:off x="0" y="2921020"/>
          <a:ext cx="3833769" cy="21986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4BBF9-6769-4DBF-B2A0-CEC2269AA052}">
      <dsp:nvSpPr>
        <dsp:cNvPr id="0" name=""/>
        <dsp:cNvSpPr/>
      </dsp:nvSpPr>
      <dsp:spPr>
        <a:xfrm>
          <a:off x="482872" y="1769372"/>
          <a:ext cx="1856408" cy="61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Commercial Banks</a:t>
          </a:r>
          <a:endParaRPr lang="en-US" sz="2100" kern="1200" dirty="0"/>
        </a:p>
      </dsp:txBody>
      <dsp:txXfrm>
        <a:off x="482872" y="1769372"/>
        <a:ext cx="1856408" cy="611771"/>
      </dsp:txXfrm>
    </dsp:sp>
    <dsp:sp modelId="{13B2A822-8AF8-472B-9C37-3DFFF780FCE9}">
      <dsp:nvSpPr>
        <dsp:cNvPr id="0" name=""/>
        <dsp:cNvSpPr/>
      </dsp:nvSpPr>
      <dsp:spPr>
        <a:xfrm>
          <a:off x="1208" y="3059386"/>
          <a:ext cx="2819736" cy="114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285750" lvl="1" indent="-285750" algn="l" defTabSz="1422400">
            <a:lnSpc>
              <a:spcPct val="90000"/>
            </a:lnSpc>
            <a:spcBef>
              <a:spcPct val="0"/>
            </a:spcBef>
            <a:spcAft>
              <a:spcPct val="15000"/>
            </a:spcAft>
            <a:buChar char="••"/>
          </a:pPr>
          <a:r>
            <a:rPr lang="en-US" sz="3200" kern="1200" dirty="0" smtClean="0"/>
            <a:t>Long term fin…x esp. post nationalization</a:t>
          </a:r>
          <a:endParaRPr lang="en-US" sz="3200" kern="1200" dirty="0"/>
        </a:p>
        <a:p>
          <a:pPr marL="285750" lvl="1" indent="-285750" algn="l" defTabSz="1422400">
            <a:lnSpc>
              <a:spcPct val="90000"/>
            </a:lnSpc>
            <a:spcBef>
              <a:spcPct val="0"/>
            </a:spcBef>
            <a:spcAft>
              <a:spcPct val="15000"/>
            </a:spcAft>
            <a:buChar char="••"/>
          </a:pPr>
          <a:r>
            <a:rPr lang="en-US" sz="3200" kern="1200" dirty="0" smtClean="0"/>
            <a:t>Retail loans, PSL, </a:t>
          </a:r>
          <a:r>
            <a:rPr lang="en-US" sz="3200" kern="1200" dirty="0" err="1" smtClean="0"/>
            <a:t>Kisan</a:t>
          </a:r>
          <a:r>
            <a:rPr lang="en-US" sz="3200" kern="1200" dirty="0" smtClean="0"/>
            <a:t>, artisans, </a:t>
          </a:r>
          <a:endParaRPr lang="en-US" sz="3200" kern="1200" dirty="0"/>
        </a:p>
      </dsp:txBody>
      <dsp:txXfrm>
        <a:off x="1208" y="3059386"/>
        <a:ext cx="2819736" cy="1146160"/>
      </dsp:txXfrm>
    </dsp:sp>
    <dsp:sp modelId="{791E4090-5D11-4F7A-95B7-0B7F5EA2D7C7}">
      <dsp:nvSpPr>
        <dsp:cNvPr id="0" name=""/>
        <dsp:cNvSpPr/>
      </dsp:nvSpPr>
      <dsp:spPr>
        <a:xfrm>
          <a:off x="480763" y="1583309"/>
          <a:ext cx="147668" cy="1476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144ED0D-8986-4D52-83C8-1B5CD6B64989}">
      <dsp:nvSpPr>
        <dsp:cNvPr id="0" name=""/>
        <dsp:cNvSpPr/>
      </dsp:nvSpPr>
      <dsp:spPr>
        <a:xfrm>
          <a:off x="584131" y="1376572"/>
          <a:ext cx="147668" cy="1476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2019502-5D7F-4B10-B313-1B54FE86D5A0}">
      <dsp:nvSpPr>
        <dsp:cNvPr id="0" name=""/>
        <dsp:cNvSpPr/>
      </dsp:nvSpPr>
      <dsp:spPr>
        <a:xfrm>
          <a:off x="832215" y="1417920"/>
          <a:ext cx="232051" cy="232051"/>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BB4DB3C-0A60-45D1-A338-7C0D4045E4A4}">
      <dsp:nvSpPr>
        <dsp:cNvPr id="0" name=""/>
        <dsp:cNvSpPr/>
      </dsp:nvSpPr>
      <dsp:spPr>
        <a:xfrm>
          <a:off x="1038951" y="1190510"/>
          <a:ext cx="147668" cy="1476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4C1D17E-AEE4-4C2F-836E-77C971905378}">
      <dsp:nvSpPr>
        <dsp:cNvPr id="0" name=""/>
        <dsp:cNvSpPr/>
      </dsp:nvSpPr>
      <dsp:spPr>
        <a:xfrm>
          <a:off x="1307708" y="1107815"/>
          <a:ext cx="147668" cy="1476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ADED30-2B67-4FBE-AD9E-FA625C43DA2F}">
      <dsp:nvSpPr>
        <dsp:cNvPr id="0" name=""/>
        <dsp:cNvSpPr/>
      </dsp:nvSpPr>
      <dsp:spPr>
        <a:xfrm>
          <a:off x="1638487" y="1252530"/>
          <a:ext cx="147668" cy="1476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445DB5A-CA33-4B65-B47C-03DACEE6E65A}">
      <dsp:nvSpPr>
        <dsp:cNvPr id="0" name=""/>
        <dsp:cNvSpPr/>
      </dsp:nvSpPr>
      <dsp:spPr>
        <a:xfrm>
          <a:off x="1845223" y="1355899"/>
          <a:ext cx="232051" cy="232051"/>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38DAAEC-F2B5-46B6-B26B-1B1E23D04266}">
      <dsp:nvSpPr>
        <dsp:cNvPr id="0" name=""/>
        <dsp:cNvSpPr/>
      </dsp:nvSpPr>
      <dsp:spPr>
        <a:xfrm>
          <a:off x="2134654" y="1583309"/>
          <a:ext cx="147668" cy="1476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A8A1FEE-A607-4209-80FD-017F44E55B4B}">
      <dsp:nvSpPr>
        <dsp:cNvPr id="0" name=""/>
        <dsp:cNvSpPr/>
      </dsp:nvSpPr>
      <dsp:spPr>
        <a:xfrm>
          <a:off x="2258696" y="1810719"/>
          <a:ext cx="147668" cy="1476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F9B685D-489D-4F09-BD46-C9CC00214755}">
      <dsp:nvSpPr>
        <dsp:cNvPr id="0" name=""/>
        <dsp:cNvSpPr/>
      </dsp:nvSpPr>
      <dsp:spPr>
        <a:xfrm>
          <a:off x="1183667" y="1376572"/>
          <a:ext cx="379720" cy="37972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E063389-7A87-4281-B9AC-6C61163345DC}">
      <dsp:nvSpPr>
        <dsp:cNvPr id="0" name=""/>
        <dsp:cNvSpPr/>
      </dsp:nvSpPr>
      <dsp:spPr>
        <a:xfrm>
          <a:off x="377394" y="2162171"/>
          <a:ext cx="147668" cy="1476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55045AF-95BD-4D96-A6BF-99927FB6D55C}">
      <dsp:nvSpPr>
        <dsp:cNvPr id="0" name=""/>
        <dsp:cNvSpPr/>
      </dsp:nvSpPr>
      <dsp:spPr>
        <a:xfrm>
          <a:off x="501436" y="2348234"/>
          <a:ext cx="232051" cy="232051"/>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1621BD5-4A66-4D57-8A48-50DD7B7ABA89}">
      <dsp:nvSpPr>
        <dsp:cNvPr id="0" name=""/>
        <dsp:cNvSpPr/>
      </dsp:nvSpPr>
      <dsp:spPr>
        <a:xfrm>
          <a:off x="811541" y="2513623"/>
          <a:ext cx="337528" cy="33752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137F1B3-424E-460F-9AC2-CC40371D6DC9}">
      <dsp:nvSpPr>
        <dsp:cNvPr id="0" name=""/>
        <dsp:cNvSpPr/>
      </dsp:nvSpPr>
      <dsp:spPr>
        <a:xfrm>
          <a:off x="1245687" y="2782380"/>
          <a:ext cx="147668" cy="1476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1692F42-79A7-4E85-84C8-0CF62EFA4CC8}">
      <dsp:nvSpPr>
        <dsp:cNvPr id="0" name=""/>
        <dsp:cNvSpPr/>
      </dsp:nvSpPr>
      <dsp:spPr>
        <a:xfrm>
          <a:off x="1328382" y="2513623"/>
          <a:ext cx="232051" cy="232051"/>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DE1B89D-49A1-4B5F-B67C-79E7935EB5A0}">
      <dsp:nvSpPr>
        <dsp:cNvPr id="0" name=""/>
        <dsp:cNvSpPr/>
      </dsp:nvSpPr>
      <dsp:spPr>
        <a:xfrm>
          <a:off x="1535118" y="2803054"/>
          <a:ext cx="147668" cy="1476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70A1693-A27F-4E54-A9CF-9FE5D8CB8B66}">
      <dsp:nvSpPr>
        <dsp:cNvPr id="0" name=""/>
        <dsp:cNvSpPr/>
      </dsp:nvSpPr>
      <dsp:spPr>
        <a:xfrm>
          <a:off x="1721181" y="2472275"/>
          <a:ext cx="337528" cy="33752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1C06880-3A35-4DA4-9FE4-58BA11F56DEE}">
      <dsp:nvSpPr>
        <dsp:cNvPr id="0" name=""/>
        <dsp:cNvSpPr/>
      </dsp:nvSpPr>
      <dsp:spPr>
        <a:xfrm>
          <a:off x="2176001" y="2389581"/>
          <a:ext cx="232051" cy="232051"/>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A6898DD-5B6E-43EF-ADC1-3C0A5F875393}">
      <dsp:nvSpPr>
        <dsp:cNvPr id="0" name=""/>
        <dsp:cNvSpPr/>
      </dsp:nvSpPr>
      <dsp:spPr>
        <a:xfrm>
          <a:off x="2820945" y="1417576"/>
          <a:ext cx="681501" cy="1301059"/>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C205D988-3038-4B32-802F-4F2525D6D2C4}">
      <dsp:nvSpPr>
        <dsp:cNvPr id="0" name=""/>
        <dsp:cNvSpPr/>
      </dsp:nvSpPr>
      <dsp:spPr>
        <a:xfrm>
          <a:off x="3502446" y="1418208"/>
          <a:ext cx="1858639" cy="1301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AIFI / DFI</a:t>
          </a:r>
          <a:endParaRPr lang="en-US" sz="2100" kern="1200" dirty="0"/>
        </a:p>
      </dsp:txBody>
      <dsp:txXfrm>
        <a:off x="3502446" y="1418208"/>
        <a:ext cx="1858639" cy="1301047"/>
      </dsp:txXfrm>
    </dsp:sp>
    <dsp:sp modelId="{AE5999EA-7ED2-4EBB-B244-BDC2D8FA7C71}">
      <dsp:nvSpPr>
        <dsp:cNvPr id="0" name=""/>
        <dsp:cNvSpPr/>
      </dsp:nvSpPr>
      <dsp:spPr>
        <a:xfrm>
          <a:off x="5361085" y="1417576"/>
          <a:ext cx="681501" cy="1301059"/>
        </a:xfrm>
        <a:prstGeom prst="chevron">
          <a:avLst>
            <a:gd name="adj" fmla="val 6231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60E8340B-F747-4F3B-B6E2-032665FBF6F8}">
      <dsp:nvSpPr>
        <dsp:cNvPr id="0" name=""/>
        <dsp:cNvSpPr/>
      </dsp:nvSpPr>
      <dsp:spPr>
        <a:xfrm>
          <a:off x="6664227" y="1325276"/>
          <a:ext cx="1579843" cy="1579843"/>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smtClean="0"/>
            <a:t>Capital Market</a:t>
          </a:r>
          <a:endParaRPr lang="en-US" sz="2100" kern="1200" dirty="0"/>
        </a:p>
      </dsp:txBody>
      <dsp:txXfrm>
        <a:off x="6895590" y="1556639"/>
        <a:ext cx="1117117" cy="1117117"/>
      </dsp:txXfrm>
    </dsp:sp>
    <dsp:sp modelId="{4FF22834-D674-4C7C-A202-C24DCE005D57}">
      <dsp:nvSpPr>
        <dsp:cNvPr id="0" name=""/>
        <dsp:cNvSpPr/>
      </dsp:nvSpPr>
      <dsp:spPr>
        <a:xfrm>
          <a:off x="6042586" y="3059386"/>
          <a:ext cx="2823124" cy="114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285750" lvl="1" indent="-285750" algn="l" defTabSz="1422400">
            <a:lnSpc>
              <a:spcPct val="90000"/>
            </a:lnSpc>
            <a:spcBef>
              <a:spcPct val="0"/>
            </a:spcBef>
            <a:spcAft>
              <a:spcPct val="15000"/>
            </a:spcAft>
            <a:buChar char="••"/>
          </a:pPr>
          <a:r>
            <a:rPr lang="en-US" sz="3200" kern="1200" dirty="0" smtClean="0"/>
            <a:t>Till 90s malpractices, penetration</a:t>
          </a:r>
          <a:endParaRPr lang="en-US" sz="3200" kern="1200" dirty="0"/>
        </a:p>
        <a:p>
          <a:pPr marL="285750" lvl="1" indent="-285750" algn="l" defTabSz="1422400">
            <a:lnSpc>
              <a:spcPct val="90000"/>
            </a:lnSpc>
            <a:spcBef>
              <a:spcPct val="0"/>
            </a:spcBef>
            <a:spcAft>
              <a:spcPct val="15000"/>
            </a:spcAft>
            <a:buChar char="••"/>
          </a:pPr>
          <a:r>
            <a:rPr lang="en-US" sz="3200" kern="1200" dirty="0" smtClean="0"/>
            <a:t>Controls on FDI/FII…</a:t>
          </a:r>
          <a:endParaRPr lang="en-US" sz="3200" kern="1200" dirty="0"/>
        </a:p>
        <a:p>
          <a:pPr marL="285750" lvl="1" indent="-285750" algn="l" defTabSz="1422400">
            <a:lnSpc>
              <a:spcPct val="90000"/>
            </a:lnSpc>
            <a:spcBef>
              <a:spcPct val="0"/>
            </a:spcBef>
            <a:spcAft>
              <a:spcPct val="15000"/>
            </a:spcAft>
            <a:buChar char="••"/>
          </a:pPr>
          <a:r>
            <a:rPr lang="en-US" sz="3200" kern="1200" dirty="0" smtClean="0"/>
            <a:t>Investors limited</a:t>
          </a:r>
          <a:endParaRPr lang="en-US" sz="3200" kern="1200" dirty="0"/>
        </a:p>
      </dsp:txBody>
      <dsp:txXfrm>
        <a:off x="6042586" y="3059386"/>
        <a:ext cx="2823124" cy="11461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370C3-CA54-4BA6-9004-6E1F245103FB}">
      <dsp:nvSpPr>
        <dsp:cNvPr id="0" name=""/>
        <dsp:cNvSpPr/>
      </dsp:nvSpPr>
      <dsp:spPr>
        <a:xfrm>
          <a:off x="0" y="57773"/>
          <a:ext cx="8797925" cy="661635"/>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t>IFCI’48 ACT</a:t>
          </a:r>
          <a:endParaRPr lang="en-US" sz="2900" kern="1200" dirty="0"/>
        </a:p>
      </dsp:txBody>
      <dsp:txXfrm>
        <a:off x="32298" y="90071"/>
        <a:ext cx="8733329" cy="597039"/>
      </dsp:txXfrm>
    </dsp:sp>
    <dsp:sp modelId="{1D15F889-AF64-4184-92C4-1A027645020D}">
      <dsp:nvSpPr>
        <dsp:cNvPr id="0" name=""/>
        <dsp:cNvSpPr/>
      </dsp:nvSpPr>
      <dsp:spPr>
        <a:xfrm>
          <a:off x="0" y="719408"/>
          <a:ext cx="879792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smtClean="0"/>
            <a:t>Industrial finance corporation of India ltd.</a:t>
          </a:r>
          <a:endParaRPr lang="en-US" sz="2300" kern="1200" dirty="0"/>
        </a:p>
      </dsp:txBody>
      <dsp:txXfrm>
        <a:off x="0" y="719408"/>
        <a:ext cx="8797925" cy="480240"/>
      </dsp:txXfrm>
    </dsp:sp>
    <dsp:sp modelId="{F4E638E5-4448-4B2A-A944-F36C11341BDF}">
      <dsp:nvSpPr>
        <dsp:cNvPr id="0" name=""/>
        <dsp:cNvSpPr/>
      </dsp:nvSpPr>
      <dsp:spPr>
        <a:xfrm>
          <a:off x="0" y="1199649"/>
          <a:ext cx="8797925" cy="6616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t>SFI’51 ACT</a:t>
          </a:r>
          <a:endParaRPr lang="en-US" sz="2900" kern="1200" dirty="0"/>
        </a:p>
      </dsp:txBody>
      <dsp:txXfrm>
        <a:off x="32298" y="1231947"/>
        <a:ext cx="8733329" cy="597039"/>
      </dsp:txXfrm>
    </dsp:sp>
    <dsp:sp modelId="{AAB375D2-333C-43F0-BE94-B92CEC5A4C71}">
      <dsp:nvSpPr>
        <dsp:cNvPr id="0" name=""/>
        <dsp:cNvSpPr/>
      </dsp:nvSpPr>
      <dsp:spPr>
        <a:xfrm>
          <a:off x="0" y="1861284"/>
          <a:ext cx="879792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smtClean="0"/>
            <a:t>State finance </a:t>
          </a:r>
          <a:r>
            <a:rPr lang="en-US" sz="2300" kern="1200" smtClean="0"/>
            <a:t>corporation Act since IFCI alone couldn’t cater.</a:t>
          </a:r>
          <a:endParaRPr lang="en-US" sz="2300" kern="1200" dirty="0"/>
        </a:p>
      </dsp:txBody>
      <dsp:txXfrm>
        <a:off x="0" y="1861284"/>
        <a:ext cx="8797925" cy="480240"/>
      </dsp:txXfrm>
    </dsp:sp>
    <dsp:sp modelId="{776DA83C-51BF-4888-824B-B83A1D547760}">
      <dsp:nvSpPr>
        <dsp:cNvPr id="0" name=""/>
        <dsp:cNvSpPr/>
      </dsp:nvSpPr>
      <dsp:spPr>
        <a:xfrm>
          <a:off x="0" y="2341524"/>
          <a:ext cx="8797925" cy="6616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t>NSIC’55 </a:t>
          </a:r>
          <a:r>
            <a:rPr lang="en-US" sz="2900" kern="1200" dirty="0" err="1" smtClean="0"/>
            <a:t>Govt</a:t>
          </a:r>
          <a:r>
            <a:rPr lang="en-US" sz="2900" kern="1200" dirty="0" smtClean="0"/>
            <a:t> owned</a:t>
          </a:r>
          <a:endParaRPr lang="en-US" sz="2900" kern="1200" dirty="0"/>
        </a:p>
      </dsp:txBody>
      <dsp:txXfrm>
        <a:off x="32298" y="2373822"/>
        <a:ext cx="8733329" cy="597039"/>
      </dsp:txXfrm>
    </dsp:sp>
    <dsp:sp modelId="{97CF21E9-C8ED-4EA5-9E80-65C1842C5787}">
      <dsp:nvSpPr>
        <dsp:cNvPr id="0" name=""/>
        <dsp:cNvSpPr/>
      </dsp:nvSpPr>
      <dsp:spPr>
        <a:xfrm>
          <a:off x="0" y="3003159"/>
          <a:ext cx="8797925"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smtClean="0"/>
            <a:t>National small industries corporation </a:t>
          </a:r>
          <a:endParaRPr lang="en-US" sz="2300" kern="1200" dirty="0"/>
        </a:p>
      </dsp:txBody>
      <dsp:txXfrm>
        <a:off x="0" y="3003159"/>
        <a:ext cx="8797925" cy="480240"/>
      </dsp:txXfrm>
    </dsp:sp>
    <dsp:sp modelId="{FC2C1024-F76F-4612-99D4-7B965866E573}">
      <dsp:nvSpPr>
        <dsp:cNvPr id="0" name=""/>
        <dsp:cNvSpPr/>
      </dsp:nvSpPr>
      <dsp:spPr>
        <a:xfrm>
          <a:off x="0" y="3483399"/>
          <a:ext cx="8797925" cy="6616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t>ICICI’55</a:t>
          </a:r>
          <a:endParaRPr lang="en-US" sz="2900" kern="1200" dirty="0"/>
        </a:p>
      </dsp:txBody>
      <dsp:txXfrm>
        <a:off x="32298" y="3515697"/>
        <a:ext cx="8733329" cy="597039"/>
      </dsp:txXfrm>
    </dsp:sp>
    <dsp:sp modelId="{8F56645E-98B9-4372-BB13-189A3D6397C6}">
      <dsp:nvSpPr>
        <dsp:cNvPr id="0" name=""/>
        <dsp:cNvSpPr/>
      </dsp:nvSpPr>
      <dsp:spPr>
        <a:xfrm>
          <a:off x="0" y="4145034"/>
          <a:ext cx="8797925" cy="111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smtClean="0"/>
            <a:t>Because above 3 forbidden from underwriting, share market investment.</a:t>
          </a:r>
          <a:endParaRPr lang="en-US" sz="2300" kern="1200" dirty="0"/>
        </a:p>
        <a:p>
          <a:pPr marL="228600" lvl="1" indent="-228600" algn="l" defTabSz="1022350">
            <a:lnSpc>
              <a:spcPct val="90000"/>
            </a:lnSpc>
            <a:spcBef>
              <a:spcPct val="0"/>
            </a:spcBef>
            <a:spcAft>
              <a:spcPct val="20000"/>
            </a:spcAft>
            <a:buChar char="••"/>
          </a:pPr>
          <a:r>
            <a:rPr lang="en-US" sz="2300" kern="1200" dirty="0" smtClean="0">
              <a:solidFill>
                <a:srgbClr val="FFC000"/>
              </a:solidFill>
            </a:rPr>
            <a:t>Industrial credit and investment Corporation of India Ltd</a:t>
          </a:r>
          <a:endParaRPr lang="en-US" sz="2300" kern="1200" dirty="0">
            <a:solidFill>
              <a:srgbClr val="FFC000"/>
            </a:solidFill>
          </a:endParaRPr>
        </a:p>
        <a:p>
          <a:pPr marL="228600" lvl="1" indent="-228600" algn="l" defTabSz="1022350">
            <a:lnSpc>
              <a:spcPct val="90000"/>
            </a:lnSpc>
            <a:spcBef>
              <a:spcPct val="0"/>
            </a:spcBef>
            <a:spcAft>
              <a:spcPct val="20000"/>
            </a:spcAft>
            <a:buChar char="••"/>
          </a:pPr>
          <a:r>
            <a:rPr lang="en-US" sz="2300" kern="1200" dirty="0" smtClean="0"/>
            <a:t>By </a:t>
          </a:r>
          <a:r>
            <a:rPr lang="en-US" sz="2300" kern="1200" dirty="0" err="1" smtClean="0"/>
            <a:t>GoI</a:t>
          </a:r>
          <a:r>
            <a:rPr lang="en-US" sz="2300" kern="1200" dirty="0" smtClean="0"/>
            <a:t>, World Bank, and other FI.</a:t>
          </a:r>
          <a:endParaRPr lang="en-US" sz="2300" kern="1200" dirty="0"/>
        </a:p>
      </dsp:txBody>
      <dsp:txXfrm>
        <a:off x="0" y="4145034"/>
        <a:ext cx="8797925" cy="11105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43BDE-4472-4674-8C8C-D90EE7B9479F}">
      <dsp:nvSpPr>
        <dsp:cNvPr id="0" name=""/>
        <dsp:cNvSpPr/>
      </dsp:nvSpPr>
      <dsp:spPr>
        <a:xfrm>
          <a:off x="0" y="24158"/>
          <a:ext cx="8797925" cy="1049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l" defTabSz="2044700">
            <a:lnSpc>
              <a:spcPct val="90000"/>
            </a:lnSpc>
            <a:spcBef>
              <a:spcPct val="0"/>
            </a:spcBef>
            <a:spcAft>
              <a:spcPct val="35000"/>
            </a:spcAft>
          </a:pPr>
          <a:r>
            <a:rPr lang="en-US" sz="4600" kern="1200" dirty="0" smtClean="0"/>
            <a:t>States 60s</a:t>
          </a:r>
          <a:endParaRPr lang="en-US" sz="4600" kern="1200" dirty="0"/>
        </a:p>
      </dsp:txBody>
      <dsp:txXfrm>
        <a:off x="51232" y="75390"/>
        <a:ext cx="8695461" cy="947026"/>
      </dsp:txXfrm>
    </dsp:sp>
    <dsp:sp modelId="{8C9047F7-42E3-4CA0-B4D1-828C338E788C}">
      <dsp:nvSpPr>
        <dsp:cNvPr id="0" name=""/>
        <dsp:cNvSpPr/>
      </dsp:nvSpPr>
      <dsp:spPr>
        <a:xfrm>
          <a:off x="0" y="1073649"/>
          <a:ext cx="8797925" cy="2094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n-US" sz="3600" kern="1200" dirty="0" smtClean="0"/>
            <a:t>State industrial development Corporation (SIDC)</a:t>
          </a:r>
          <a:endParaRPr lang="en-US" sz="3600" kern="1200" dirty="0"/>
        </a:p>
        <a:p>
          <a:pPr marL="285750" lvl="1" indent="-285750" algn="l" defTabSz="1600200">
            <a:lnSpc>
              <a:spcPct val="90000"/>
            </a:lnSpc>
            <a:spcBef>
              <a:spcPct val="0"/>
            </a:spcBef>
            <a:spcAft>
              <a:spcPct val="20000"/>
            </a:spcAft>
            <a:buChar char="••"/>
          </a:pPr>
          <a:r>
            <a:rPr lang="en-US" sz="3600" kern="1200" dirty="0" smtClean="0"/>
            <a:t>State small industries development Corporations (SSIDC)</a:t>
          </a:r>
          <a:endParaRPr lang="en-US" sz="3600" kern="1200" dirty="0"/>
        </a:p>
      </dsp:txBody>
      <dsp:txXfrm>
        <a:off x="0" y="1073649"/>
        <a:ext cx="8797925" cy="2094840"/>
      </dsp:txXfrm>
    </dsp:sp>
    <dsp:sp modelId="{E1522291-1FA6-415A-A35B-3C2C4382CD5B}">
      <dsp:nvSpPr>
        <dsp:cNvPr id="0" name=""/>
        <dsp:cNvSpPr/>
      </dsp:nvSpPr>
      <dsp:spPr>
        <a:xfrm>
          <a:off x="0" y="3168489"/>
          <a:ext cx="8797925" cy="1049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l" defTabSz="2044700">
            <a:lnSpc>
              <a:spcPct val="90000"/>
            </a:lnSpc>
            <a:spcBef>
              <a:spcPct val="0"/>
            </a:spcBef>
            <a:spcAft>
              <a:spcPct val="35000"/>
            </a:spcAft>
          </a:pPr>
          <a:r>
            <a:rPr lang="en-US" sz="4600" kern="1200" dirty="0" smtClean="0"/>
            <a:t>Others</a:t>
          </a:r>
          <a:endParaRPr lang="en-US" sz="4600" kern="1200" dirty="0"/>
        </a:p>
      </dsp:txBody>
      <dsp:txXfrm>
        <a:off x="51232" y="3219721"/>
        <a:ext cx="8695461" cy="947026"/>
      </dsp:txXfrm>
    </dsp:sp>
    <dsp:sp modelId="{9B87B56B-12F8-4091-BFB0-F8E1C58F3366}">
      <dsp:nvSpPr>
        <dsp:cNvPr id="0" name=""/>
        <dsp:cNvSpPr/>
      </dsp:nvSpPr>
      <dsp:spPr>
        <a:xfrm>
          <a:off x="0" y="4217979"/>
          <a:ext cx="8797925" cy="1071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n-US" sz="3600" kern="1200" dirty="0" smtClean="0"/>
            <a:t>Apart from them LIC (56), UTI-MF (64), GIC (73) also played role.</a:t>
          </a:r>
          <a:endParaRPr lang="en-US" sz="3600" kern="1200" dirty="0"/>
        </a:p>
      </dsp:txBody>
      <dsp:txXfrm>
        <a:off x="0" y="4217979"/>
        <a:ext cx="8797925" cy="10712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519A8-1D08-454D-8973-0354E96038B2}">
      <dsp:nvSpPr>
        <dsp:cNvPr id="0" name=""/>
        <dsp:cNvSpPr/>
      </dsp:nvSpPr>
      <dsp:spPr>
        <a:xfrm>
          <a:off x="2479438" y="-190881"/>
          <a:ext cx="3174007" cy="21731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kern="1200" dirty="0" smtClean="0"/>
            <a:t>How will DFI arrange money?</a:t>
          </a:r>
          <a:endParaRPr lang="en-US" sz="3300" kern="1200" dirty="0"/>
        </a:p>
        <a:p>
          <a:pPr marL="228600" lvl="1" indent="-228600" algn="l" defTabSz="1155700">
            <a:lnSpc>
              <a:spcPct val="90000"/>
            </a:lnSpc>
            <a:spcBef>
              <a:spcPct val="0"/>
            </a:spcBef>
            <a:spcAft>
              <a:spcPct val="15000"/>
            </a:spcAft>
            <a:buChar char="••"/>
          </a:pPr>
          <a:r>
            <a:rPr lang="en-US" sz="2600" kern="1200" dirty="0" smtClean="0"/>
            <a:t>G-sec-&gt;DFI</a:t>
          </a:r>
          <a:endParaRPr lang="en-US" sz="2600" kern="1200" dirty="0"/>
        </a:p>
        <a:p>
          <a:pPr marL="228600" lvl="1" indent="-228600" algn="l" defTabSz="1155700">
            <a:lnSpc>
              <a:spcPct val="90000"/>
            </a:lnSpc>
            <a:spcBef>
              <a:spcPct val="0"/>
            </a:spcBef>
            <a:spcAft>
              <a:spcPct val="15000"/>
            </a:spcAft>
            <a:buChar char="••"/>
          </a:pPr>
          <a:r>
            <a:rPr lang="en-US" sz="2600" kern="1200" dirty="0" smtClean="0"/>
            <a:t>DFI issue bonds</a:t>
          </a:r>
          <a:endParaRPr lang="en-US" sz="2600" kern="1200" dirty="0"/>
        </a:p>
      </dsp:txBody>
      <dsp:txXfrm>
        <a:off x="2543087" y="-127232"/>
        <a:ext cx="3046709" cy="2045831"/>
      </dsp:txXfrm>
    </dsp:sp>
    <dsp:sp modelId="{B8F4D229-C824-4A84-8D79-5F9DB829B866}">
      <dsp:nvSpPr>
        <dsp:cNvPr id="0" name=""/>
        <dsp:cNvSpPr/>
      </dsp:nvSpPr>
      <dsp:spPr>
        <a:xfrm rot="3600000">
          <a:off x="4604440" y="2848856"/>
          <a:ext cx="1462602" cy="4906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4751630" y="2946983"/>
        <a:ext cx="1168222" cy="294379"/>
      </dsp:txXfrm>
    </dsp:sp>
    <dsp:sp modelId="{FFD4839E-9D16-4E78-9790-0919341B286F}">
      <dsp:nvSpPr>
        <dsp:cNvPr id="0" name=""/>
        <dsp:cNvSpPr/>
      </dsp:nvSpPr>
      <dsp:spPr>
        <a:xfrm>
          <a:off x="4980568" y="4206098"/>
          <a:ext cx="2803621" cy="1401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Eligible under SLR</a:t>
          </a:r>
          <a:endParaRPr lang="en-US" sz="3300" kern="1200" dirty="0"/>
        </a:p>
      </dsp:txBody>
      <dsp:txXfrm>
        <a:off x="5021626" y="4247156"/>
        <a:ext cx="2721505" cy="1319694"/>
      </dsp:txXfrm>
    </dsp:sp>
    <dsp:sp modelId="{C3770490-189D-4189-A592-16939A1CA129}">
      <dsp:nvSpPr>
        <dsp:cNvPr id="0" name=""/>
        <dsp:cNvSpPr/>
      </dsp:nvSpPr>
      <dsp:spPr>
        <a:xfrm rot="10800000">
          <a:off x="3335141" y="4661686"/>
          <a:ext cx="1462602" cy="4906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rot="10800000">
        <a:off x="3482331" y="4759813"/>
        <a:ext cx="1168222" cy="294379"/>
      </dsp:txXfrm>
    </dsp:sp>
    <dsp:sp modelId="{6D5739F3-2628-4A7A-A5DB-3CC7A546AE03}">
      <dsp:nvSpPr>
        <dsp:cNvPr id="0" name=""/>
        <dsp:cNvSpPr/>
      </dsp:nvSpPr>
      <dsp:spPr>
        <a:xfrm>
          <a:off x="348694" y="4206098"/>
          <a:ext cx="2803621" cy="14018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High SLR [40%]</a:t>
          </a:r>
          <a:endParaRPr lang="en-US" sz="3300" kern="1200" dirty="0"/>
        </a:p>
      </dsp:txBody>
      <dsp:txXfrm>
        <a:off x="389752" y="4247156"/>
        <a:ext cx="2721505" cy="1319694"/>
      </dsp:txXfrm>
    </dsp:sp>
    <dsp:sp modelId="{B13C7004-85BD-4EE1-B0E4-165C8A93E966}">
      <dsp:nvSpPr>
        <dsp:cNvPr id="0" name=""/>
        <dsp:cNvSpPr/>
      </dsp:nvSpPr>
      <dsp:spPr>
        <a:xfrm rot="18000000">
          <a:off x="2065842" y="2848856"/>
          <a:ext cx="1462602" cy="4906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213032" y="2946983"/>
        <a:ext cx="1168222" cy="29437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D4DAB-DA25-4D46-9EA0-ADAA7EB2A3B9}">
      <dsp:nvSpPr>
        <dsp:cNvPr id="0" name=""/>
        <dsp:cNvSpPr/>
      </dsp:nvSpPr>
      <dsp:spPr>
        <a:xfrm>
          <a:off x="0" y="0"/>
          <a:ext cx="8797925" cy="25295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1) EXIM: 1 / Jan / 1982</a:t>
          </a:r>
          <a:endParaRPr lang="en-US" sz="3100" kern="1200" dirty="0"/>
        </a:p>
        <a:p>
          <a:pPr marL="228600" lvl="1" indent="-228600" algn="l" defTabSz="1066800">
            <a:lnSpc>
              <a:spcPct val="90000"/>
            </a:lnSpc>
            <a:spcBef>
              <a:spcPct val="0"/>
            </a:spcBef>
            <a:spcAft>
              <a:spcPct val="15000"/>
            </a:spcAft>
            <a:buChar char="••"/>
          </a:pPr>
          <a:r>
            <a:rPr lang="en-US" sz="2400" kern="1200" dirty="0" smtClean="0"/>
            <a:t>Export-Import Bank of India</a:t>
          </a:r>
          <a:endParaRPr lang="en-US" sz="2400" kern="1200" dirty="0"/>
        </a:p>
        <a:p>
          <a:pPr marL="228600" lvl="1" indent="-228600" algn="l" defTabSz="1066800">
            <a:lnSpc>
              <a:spcPct val="90000"/>
            </a:lnSpc>
            <a:spcBef>
              <a:spcPct val="0"/>
            </a:spcBef>
            <a:spcAft>
              <a:spcPct val="15000"/>
            </a:spcAft>
            <a:buChar char="••"/>
          </a:pPr>
          <a:r>
            <a:rPr lang="en-US" sz="2400" kern="1200" dirty="0" smtClean="0"/>
            <a:t>loan/credit/finance to exporters and importers.</a:t>
          </a:r>
          <a:endParaRPr lang="en-US" sz="2400" kern="1200" dirty="0"/>
        </a:p>
        <a:p>
          <a:pPr marL="228600" lvl="1" indent="-228600" algn="l" defTabSz="1066800">
            <a:lnSpc>
              <a:spcPct val="90000"/>
            </a:lnSpc>
            <a:spcBef>
              <a:spcPct val="0"/>
            </a:spcBef>
            <a:spcAft>
              <a:spcPct val="15000"/>
            </a:spcAft>
            <a:buChar char="••"/>
          </a:pPr>
          <a:r>
            <a:rPr lang="en-US" sz="2400" kern="1200" dirty="0" smtClean="0"/>
            <a:t>promotes cross border trade and investment</a:t>
          </a:r>
          <a:endParaRPr lang="en-US" sz="2400" kern="1200" dirty="0"/>
        </a:p>
        <a:p>
          <a:pPr marL="228600" lvl="1" indent="-228600" algn="l" defTabSz="1066800">
            <a:lnSpc>
              <a:spcPct val="90000"/>
            </a:lnSpc>
            <a:spcBef>
              <a:spcPct val="0"/>
            </a:spcBef>
            <a:spcAft>
              <a:spcPct val="15000"/>
            </a:spcAft>
            <a:buChar char="••"/>
          </a:pPr>
          <a:r>
            <a:rPr lang="en-US" sz="2400" kern="1200" dirty="0" smtClean="0">
              <a:solidFill>
                <a:srgbClr val="FFC000"/>
              </a:solidFill>
            </a:rPr>
            <a:t>Boss: Government of India (100%)</a:t>
          </a:r>
          <a:endParaRPr lang="en-US" sz="2400" kern="1200" dirty="0">
            <a:solidFill>
              <a:srgbClr val="FFC000"/>
            </a:solidFill>
          </a:endParaRPr>
        </a:p>
      </dsp:txBody>
      <dsp:txXfrm>
        <a:off x="2012540" y="0"/>
        <a:ext cx="6785384" cy="2529555"/>
      </dsp:txXfrm>
    </dsp:sp>
    <dsp:sp modelId="{E5AF215E-ED8A-4499-AD0A-564D4548D80B}">
      <dsp:nvSpPr>
        <dsp:cNvPr id="0" name=""/>
        <dsp:cNvSpPr/>
      </dsp:nvSpPr>
      <dsp:spPr>
        <a:xfrm>
          <a:off x="252955" y="252955"/>
          <a:ext cx="1759585" cy="2023644"/>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25AAAF-B11A-4C06-A880-2C700260B9E0}">
      <dsp:nvSpPr>
        <dsp:cNvPr id="0" name=""/>
        <dsp:cNvSpPr/>
      </dsp:nvSpPr>
      <dsp:spPr>
        <a:xfrm>
          <a:off x="0" y="2782510"/>
          <a:ext cx="8797925" cy="25295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2) NABARD: 12 / July / 1982</a:t>
          </a:r>
          <a:endParaRPr lang="en-US" sz="3100" kern="1200" dirty="0"/>
        </a:p>
        <a:p>
          <a:pPr marL="228600" lvl="1" indent="-228600" algn="l" defTabSz="1066800">
            <a:lnSpc>
              <a:spcPct val="90000"/>
            </a:lnSpc>
            <a:spcBef>
              <a:spcPct val="0"/>
            </a:spcBef>
            <a:spcAft>
              <a:spcPct val="15000"/>
            </a:spcAft>
            <a:buChar char="••"/>
          </a:pPr>
          <a:r>
            <a:rPr lang="en-US" sz="2400" kern="1200" dirty="0" smtClean="0">
              <a:solidFill>
                <a:srgbClr val="FFC000"/>
              </a:solidFill>
            </a:rPr>
            <a:t>National Bank for Agriculture and Rural Development</a:t>
          </a:r>
          <a:endParaRPr lang="en-US" sz="2400" kern="1200" dirty="0">
            <a:solidFill>
              <a:srgbClr val="FFC000"/>
            </a:solidFill>
          </a:endParaRPr>
        </a:p>
        <a:p>
          <a:pPr marL="228600" lvl="1" indent="-228600" algn="l" defTabSz="1066800">
            <a:lnSpc>
              <a:spcPct val="90000"/>
            </a:lnSpc>
            <a:spcBef>
              <a:spcPct val="0"/>
            </a:spcBef>
            <a:spcAft>
              <a:spcPct val="15000"/>
            </a:spcAft>
            <a:buChar char="••"/>
          </a:pPr>
          <a:r>
            <a:rPr lang="en-US" sz="2400" kern="1200" dirty="0" smtClean="0">
              <a:solidFill>
                <a:srgbClr val="FFC000"/>
              </a:solidFill>
            </a:rPr>
            <a:t>BOSS: </a:t>
          </a:r>
          <a:r>
            <a:rPr lang="en-US" sz="2400" kern="1200" dirty="0" err="1" smtClean="0">
              <a:solidFill>
                <a:srgbClr val="FFC000"/>
              </a:solidFill>
            </a:rPr>
            <a:t>GoI</a:t>
          </a:r>
          <a:r>
            <a:rPr lang="en-US" sz="2400" kern="1200" dirty="0" smtClean="0">
              <a:solidFill>
                <a:srgbClr val="FFC000"/>
              </a:solidFill>
            </a:rPr>
            <a:t> (99.3%) + RBI (0.7%)</a:t>
          </a:r>
          <a:endParaRPr lang="en-US" sz="2400" kern="1200" dirty="0">
            <a:solidFill>
              <a:srgbClr val="FFC000"/>
            </a:solidFill>
          </a:endParaRPr>
        </a:p>
        <a:p>
          <a:pPr marL="228600" lvl="1" indent="-228600" algn="l" defTabSz="1066800">
            <a:lnSpc>
              <a:spcPct val="90000"/>
            </a:lnSpc>
            <a:spcBef>
              <a:spcPct val="0"/>
            </a:spcBef>
            <a:spcAft>
              <a:spcPct val="15000"/>
            </a:spcAft>
            <a:buChar char="••"/>
          </a:pPr>
          <a:r>
            <a:rPr lang="en-US" sz="2400" kern="1200" dirty="0" smtClean="0"/>
            <a:t>Rural infra. Development fund (RIFD) if PSL not met (</a:t>
          </a:r>
          <a:r>
            <a:rPr lang="en-US" sz="2400" kern="1200" dirty="0" smtClean="0">
              <a:hlinkClick xmlns:r="http://schemas.openxmlformats.org/officeDocument/2006/relationships" r:id="rId2"/>
            </a:rPr>
            <a:t>Lecture link</a:t>
          </a:r>
          <a:r>
            <a:rPr lang="en-US" sz="2400" kern="1200" dirty="0" smtClean="0"/>
            <a:t>) Indirect </a:t>
          </a:r>
          <a:r>
            <a:rPr lang="en-US" sz="2400" kern="1200" dirty="0" smtClean="0">
              <a:solidFill>
                <a:srgbClr val="FFC000"/>
              </a:solidFill>
            </a:rPr>
            <a:t>refinance</a:t>
          </a:r>
          <a:r>
            <a:rPr lang="en-US" sz="2400" kern="1200" dirty="0" smtClean="0"/>
            <a:t> to farmers, artisans.</a:t>
          </a:r>
          <a:endParaRPr lang="en-US" sz="2400" kern="1200" dirty="0"/>
        </a:p>
        <a:p>
          <a:pPr marL="228600" lvl="1" indent="-228600" algn="l" defTabSz="1066800">
            <a:lnSpc>
              <a:spcPct val="90000"/>
            </a:lnSpc>
            <a:spcBef>
              <a:spcPct val="0"/>
            </a:spcBef>
            <a:spcAft>
              <a:spcPct val="15000"/>
            </a:spcAft>
            <a:buChar char="••"/>
          </a:pPr>
          <a:r>
            <a:rPr lang="en-US" sz="2400" kern="1200" dirty="0" smtClean="0"/>
            <a:t>Regulatory authority: </a:t>
          </a:r>
          <a:r>
            <a:rPr lang="en-US" sz="2400" kern="1200" dirty="0" smtClean="0">
              <a:solidFill>
                <a:srgbClr val="FFC000"/>
              </a:solidFill>
            </a:rPr>
            <a:t>Coop + RRB</a:t>
          </a:r>
          <a:endParaRPr lang="en-US" sz="2400" kern="1200" dirty="0"/>
        </a:p>
      </dsp:txBody>
      <dsp:txXfrm>
        <a:off x="2012540" y="2782510"/>
        <a:ext cx="6785384" cy="2529555"/>
      </dsp:txXfrm>
    </dsp:sp>
    <dsp:sp modelId="{987DB46B-313A-48B7-9B1C-A9907158D742}">
      <dsp:nvSpPr>
        <dsp:cNvPr id="0" name=""/>
        <dsp:cNvSpPr/>
      </dsp:nvSpPr>
      <dsp:spPr>
        <a:xfrm>
          <a:off x="252955" y="3035466"/>
          <a:ext cx="1759585" cy="2023644"/>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D4DAB-DA25-4D46-9EA0-ADAA7EB2A3B9}">
      <dsp:nvSpPr>
        <dsp:cNvPr id="0" name=""/>
        <dsp:cNvSpPr/>
      </dsp:nvSpPr>
      <dsp:spPr>
        <a:xfrm>
          <a:off x="0" y="0"/>
          <a:ext cx="8797925" cy="25295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t>#3: National Housing Bank [88, July]</a:t>
          </a:r>
          <a:endParaRPr lang="en-US" sz="3000" kern="1200" dirty="0"/>
        </a:p>
        <a:p>
          <a:pPr marL="228600" lvl="1" indent="-228600" algn="l" defTabSz="1022350">
            <a:lnSpc>
              <a:spcPct val="90000"/>
            </a:lnSpc>
            <a:spcBef>
              <a:spcPct val="0"/>
            </a:spcBef>
            <a:spcAft>
              <a:spcPct val="15000"/>
            </a:spcAft>
            <a:buChar char="••"/>
          </a:pPr>
          <a:r>
            <a:rPr lang="en-US" sz="2300" kern="1200" dirty="0" smtClean="0">
              <a:solidFill>
                <a:srgbClr val="FFC000"/>
              </a:solidFill>
            </a:rPr>
            <a:t>Boss: RBI (100%)</a:t>
          </a:r>
          <a:endParaRPr lang="en-US" sz="2300" kern="1200" dirty="0">
            <a:solidFill>
              <a:srgbClr val="FFC000"/>
            </a:solidFill>
          </a:endParaRPr>
        </a:p>
        <a:p>
          <a:pPr marL="228600" lvl="1" indent="-228600" algn="l" defTabSz="1022350">
            <a:lnSpc>
              <a:spcPct val="90000"/>
            </a:lnSpc>
            <a:spcBef>
              <a:spcPct val="0"/>
            </a:spcBef>
            <a:spcAft>
              <a:spcPct val="15000"/>
            </a:spcAft>
            <a:buChar char="••"/>
          </a:pPr>
          <a:r>
            <a:rPr lang="en-US" sz="2300" kern="1200" dirty="0" smtClean="0"/>
            <a:t>apex institution for housing finance in India</a:t>
          </a:r>
          <a:endParaRPr lang="en-US" sz="2300" kern="1200" dirty="0"/>
        </a:p>
        <a:p>
          <a:pPr marL="228600" lvl="1" indent="-228600" algn="l" defTabSz="1022350">
            <a:lnSpc>
              <a:spcPct val="90000"/>
            </a:lnSpc>
            <a:spcBef>
              <a:spcPct val="0"/>
            </a:spcBef>
            <a:spcAft>
              <a:spcPct val="15000"/>
            </a:spcAft>
            <a:buChar char="••"/>
          </a:pPr>
          <a:r>
            <a:rPr lang="en-US" sz="2300" kern="1200" dirty="0" smtClean="0"/>
            <a:t>Finance to banks and NBFCs for housing projects</a:t>
          </a:r>
          <a:endParaRPr lang="en-US" sz="2300" kern="1200" dirty="0"/>
        </a:p>
        <a:p>
          <a:pPr marL="228600" lvl="1" indent="-228600" algn="l" defTabSz="1022350">
            <a:lnSpc>
              <a:spcPct val="90000"/>
            </a:lnSpc>
            <a:spcBef>
              <a:spcPct val="0"/>
            </a:spcBef>
            <a:spcAft>
              <a:spcPct val="15000"/>
            </a:spcAft>
            <a:buChar char="••"/>
          </a:pPr>
          <a:r>
            <a:rPr lang="en-US" sz="2300" kern="1200" dirty="0" smtClean="0">
              <a:solidFill>
                <a:srgbClr val="FFC000"/>
              </a:solidFill>
            </a:rPr>
            <a:t>RESIDEX index </a:t>
          </a:r>
          <a:r>
            <a:rPr lang="en-US" sz="2300" kern="1200" dirty="0" smtClean="0"/>
            <a:t>(housing sector-inflation)</a:t>
          </a:r>
          <a:endParaRPr lang="en-US" sz="2300" kern="1200" dirty="0"/>
        </a:p>
        <a:p>
          <a:pPr marL="228600" lvl="1" indent="-228600" algn="l" defTabSz="1022350">
            <a:lnSpc>
              <a:spcPct val="90000"/>
            </a:lnSpc>
            <a:spcBef>
              <a:spcPct val="0"/>
            </a:spcBef>
            <a:spcAft>
              <a:spcPct val="15000"/>
            </a:spcAft>
            <a:buChar char="••"/>
          </a:pPr>
          <a:r>
            <a:rPr lang="en-US" sz="2300" kern="1200" dirty="0" smtClean="0">
              <a:solidFill>
                <a:srgbClr val="FFC000"/>
              </a:solidFill>
            </a:rPr>
            <a:t>Budget 2017: Rs.20k crore for cheap housing loans</a:t>
          </a:r>
          <a:endParaRPr lang="en-US" sz="2300" kern="1200" dirty="0">
            <a:solidFill>
              <a:srgbClr val="FFC000"/>
            </a:solidFill>
          </a:endParaRPr>
        </a:p>
      </dsp:txBody>
      <dsp:txXfrm>
        <a:off x="2012540" y="0"/>
        <a:ext cx="6785384" cy="2529555"/>
      </dsp:txXfrm>
    </dsp:sp>
    <dsp:sp modelId="{E5AF215E-ED8A-4499-AD0A-564D4548D80B}">
      <dsp:nvSpPr>
        <dsp:cNvPr id="0" name=""/>
        <dsp:cNvSpPr/>
      </dsp:nvSpPr>
      <dsp:spPr>
        <a:xfrm>
          <a:off x="252955" y="252955"/>
          <a:ext cx="1759585" cy="2023644"/>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22E7BC-7C2D-4203-BD6C-B3FA37A93BC8}">
      <dsp:nvSpPr>
        <dsp:cNvPr id="0" name=""/>
        <dsp:cNvSpPr/>
      </dsp:nvSpPr>
      <dsp:spPr>
        <a:xfrm>
          <a:off x="0" y="2782510"/>
          <a:ext cx="8797925" cy="25295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t>#4: SIDBI [1990, April]</a:t>
          </a:r>
          <a:endParaRPr lang="en-US" sz="3000" kern="1200" dirty="0"/>
        </a:p>
        <a:p>
          <a:pPr marL="228600" lvl="1" indent="-228600" algn="l" defTabSz="1022350">
            <a:lnSpc>
              <a:spcPct val="90000"/>
            </a:lnSpc>
            <a:spcBef>
              <a:spcPct val="0"/>
            </a:spcBef>
            <a:spcAft>
              <a:spcPct val="15000"/>
            </a:spcAft>
            <a:buChar char="••"/>
          </a:pPr>
          <a:r>
            <a:rPr lang="en-US" sz="2300" kern="1200" smtClean="0"/>
            <a:t>Small industries development bank of India</a:t>
          </a:r>
          <a:endParaRPr lang="en-US" sz="2300" kern="1200" dirty="0"/>
        </a:p>
        <a:p>
          <a:pPr marL="228600" lvl="1" indent="-228600" algn="l" defTabSz="1022350">
            <a:lnSpc>
              <a:spcPct val="90000"/>
            </a:lnSpc>
            <a:spcBef>
              <a:spcPct val="0"/>
            </a:spcBef>
            <a:spcAft>
              <a:spcPct val="15000"/>
            </a:spcAft>
            <a:buChar char="••"/>
          </a:pPr>
          <a:r>
            <a:rPr lang="en-US" sz="2300" kern="1200" dirty="0" smtClean="0">
              <a:solidFill>
                <a:srgbClr val="FFC000"/>
              </a:solidFill>
            </a:rPr>
            <a:t>BOSS: SBI, LIC, IDBI other public sector banks, insurance companies etc. </a:t>
          </a:r>
          <a:endParaRPr lang="en-US" sz="2300" kern="1200" dirty="0">
            <a:solidFill>
              <a:srgbClr val="FFC000"/>
            </a:solidFill>
          </a:endParaRPr>
        </a:p>
        <a:p>
          <a:pPr marL="228600" lvl="1" indent="-228600" algn="l" defTabSz="1022350">
            <a:lnSpc>
              <a:spcPct val="90000"/>
            </a:lnSpc>
            <a:spcBef>
              <a:spcPct val="0"/>
            </a:spcBef>
            <a:spcAft>
              <a:spcPct val="15000"/>
            </a:spcAft>
            <a:buChar char="••"/>
          </a:pPr>
          <a:r>
            <a:rPr lang="en-US" sz="2300" kern="1200" smtClean="0"/>
            <a:t>SIDBI's SEDF= small enterprises development fund. (Foreign banks will &lt;20 branches, !PSL)</a:t>
          </a:r>
          <a:endParaRPr lang="en-US" sz="2300" kern="1200" dirty="0"/>
        </a:p>
      </dsp:txBody>
      <dsp:txXfrm>
        <a:off x="2012540" y="2782510"/>
        <a:ext cx="6785384" cy="2529555"/>
      </dsp:txXfrm>
    </dsp:sp>
    <dsp:sp modelId="{2406C9A2-F540-44DC-A086-019345CA3328}">
      <dsp:nvSpPr>
        <dsp:cNvPr id="0" name=""/>
        <dsp:cNvSpPr/>
      </dsp:nvSpPr>
      <dsp:spPr>
        <a:xfrm>
          <a:off x="252955" y="3035466"/>
          <a:ext cx="1759585" cy="2023644"/>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1">
            <a:shade val="80000"/>
            <a:hueOff val="396048"/>
            <a:satOff val="-28108"/>
            <a:lumOff val="184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1">
            <a:shade val="80000"/>
            <a:hueOff val="792097"/>
            <a:satOff val="-56215"/>
            <a:lumOff val="369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4619964" y="0"/>
        <a:ext cx="2139212" cy="3336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4D885-4904-4FC2-990B-73715C954FE2}">
      <dsp:nvSpPr>
        <dsp:cNvPr id="0" name=""/>
        <dsp:cNvSpPr/>
      </dsp:nvSpPr>
      <dsp:spPr>
        <a:xfrm>
          <a:off x="2937905" y="5293967"/>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AEBC85B-52A0-41CB-AA30-24BD9D682C77}">
      <dsp:nvSpPr>
        <dsp:cNvPr id="0" name=""/>
        <dsp:cNvSpPr/>
      </dsp:nvSpPr>
      <dsp:spPr>
        <a:xfrm>
          <a:off x="2635911" y="543167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35D4738-B643-42B0-B1C0-F5B23E3168D9}">
      <dsp:nvSpPr>
        <dsp:cNvPr id="0" name=""/>
        <dsp:cNvSpPr/>
      </dsp:nvSpPr>
      <dsp:spPr>
        <a:xfrm>
          <a:off x="2324988" y="554503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D98568B-769C-4AC0-A0DC-3E85650B5B5F}">
      <dsp:nvSpPr>
        <dsp:cNvPr id="0" name=""/>
        <dsp:cNvSpPr/>
      </dsp:nvSpPr>
      <dsp:spPr>
        <a:xfrm>
          <a:off x="2005134" y="5633422"/>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F3D42BF-9EFC-40BB-844F-FD012CA0EA1C}">
      <dsp:nvSpPr>
        <dsp:cNvPr id="0" name=""/>
        <dsp:cNvSpPr/>
      </dsp:nvSpPr>
      <dsp:spPr>
        <a:xfrm>
          <a:off x="4349644" y="414366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48BEB70-07CC-4349-8D74-89855455DDFE}">
      <dsp:nvSpPr>
        <dsp:cNvPr id="0" name=""/>
        <dsp:cNvSpPr/>
      </dsp:nvSpPr>
      <dsp:spPr>
        <a:xfrm>
          <a:off x="5154961" y="245599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2D80568-54E8-46B1-9943-CA9BB7D6F013}">
      <dsp:nvSpPr>
        <dsp:cNvPr id="0" name=""/>
        <dsp:cNvSpPr/>
      </dsp:nvSpPr>
      <dsp:spPr>
        <a:xfrm>
          <a:off x="4937396" y="35008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66F1E70-2147-4DA9-8C28-A358C31C4374}">
      <dsp:nvSpPr>
        <dsp:cNvPr id="0" name=""/>
        <dsp:cNvSpPr/>
      </dsp:nvSpPr>
      <dsp:spPr>
        <a:xfrm>
          <a:off x="5130607" y="213023"/>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259A460-9512-4A33-BBA7-EF0FFE97949B}">
      <dsp:nvSpPr>
        <dsp:cNvPr id="0" name=""/>
        <dsp:cNvSpPr/>
      </dsp:nvSpPr>
      <dsp:spPr>
        <a:xfrm>
          <a:off x="5323818" y="75960"/>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C0D81A1-26CB-4FF0-A4DD-AB9DEF6623B3}">
      <dsp:nvSpPr>
        <dsp:cNvPr id="0" name=""/>
        <dsp:cNvSpPr/>
      </dsp:nvSpPr>
      <dsp:spPr>
        <a:xfrm>
          <a:off x="5517029" y="213023"/>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55B6DD7-4E79-43E6-A264-FF4FD892F136}">
      <dsp:nvSpPr>
        <dsp:cNvPr id="0" name=""/>
        <dsp:cNvSpPr/>
      </dsp:nvSpPr>
      <dsp:spPr>
        <a:xfrm>
          <a:off x="5711052" y="35008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F9B9D8A-4413-4395-B2F5-8CD178BF4E6A}">
      <dsp:nvSpPr>
        <dsp:cNvPr id="0" name=""/>
        <dsp:cNvSpPr/>
      </dsp:nvSpPr>
      <dsp:spPr>
        <a:xfrm>
          <a:off x="5323818" y="365457"/>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72C5FC7-3CF6-4A8D-B792-3DA65ED4B7FD}">
      <dsp:nvSpPr>
        <dsp:cNvPr id="0" name=""/>
        <dsp:cNvSpPr/>
      </dsp:nvSpPr>
      <dsp:spPr>
        <a:xfrm>
          <a:off x="5323818" y="654955"/>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79BE844-11F1-438B-9175-DCB6CC8ED686}">
      <dsp:nvSpPr>
        <dsp:cNvPr id="0" name=""/>
        <dsp:cNvSpPr/>
      </dsp:nvSpPr>
      <dsp:spPr>
        <a:xfrm>
          <a:off x="1231884" y="5905522"/>
          <a:ext cx="2918460" cy="782669"/>
        </a:xfrm>
        <a:prstGeom prst="roundRect">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RRB [1976]</a:t>
          </a:r>
          <a:endParaRPr lang="en-US" sz="2000" kern="1200" dirty="0"/>
        </a:p>
      </dsp:txBody>
      <dsp:txXfrm>
        <a:off x="1270091" y="5943729"/>
        <a:ext cx="2842046" cy="706255"/>
      </dsp:txXfrm>
    </dsp:sp>
    <dsp:sp modelId="{D03FBEDE-7DF1-4C0D-9554-7DEDB14D5248}">
      <dsp:nvSpPr>
        <dsp:cNvPr id="0" name=""/>
        <dsp:cNvSpPr/>
      </dsp:nvSpPr>
      <dsp:spPr>
        <a:xfrm>
          <a:off x="422915" y="5137905"/>
          <a:ext cx="1353288" cy="1353338"/>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7942E02-5FCC-4727-BAD9-1FBE62EC8A9B}">
      <dsp:nvSpPr>
        <dsp:cNvPr id="0" name=""/>
        <dsp:cNvSpPr/>
      </dsp:nvSpPr>
      <dsp:spPr>
        <a:xfrm>
          <a:off x="3851598" y="4960811"/>
          <a:ext cx="2918460" cy="782669"/>
        </a:xfrm>
        <a:prstGeom prst="roundRect">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LAB [1996]</a:t>
          </a:r>
          <a:endParaRPr lang="en-US" sz="2000" kern="1200" dirty="0"/>
        </a:p>
      </dsp:txBody>
      <dsp:txXfrm>
        <a:off x="3889805" y="4999018"/>
        <a:ext cx="2842046" cy="706255"/>
      </dsp:txXfrm>
    </dsp:sp>
    <dsp:sp modelId="{44C3400C-B037-4F5C-B1A5-620D54377A88}">
      <dsp:nvSpPr>
        <dsp:cNvPr id="0" name=""/>
        <dsp:cNvSpPr/>
      </dsp:nvSpPr>
      <dsp:spPr>
        <a:xfrm>
          <a:off x="3042629" y="4193194"/>
          <a:ext cx="1353288" cy="1353338"/>
        </a:xfrm>
        <a:prstGeom prst="ellipse">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F0EDBDC-339A-4ED8-AA7B-524A904BEDE2}">
      <dsp:nvSpPr>
        <dsp:cNvPr id="0" name=""/>
        <dsp:cNvSpPr/>
      </dsp:nvSpPr>
      <dsp:spPr>
        <a:xfrm>
          <a:off x="4967027" y="3471050"/>
          <a:ext cx="2918460" cy="782669"/>
        </a:xfrm>
        <a:prstGeom prst="roundRect">
          <a:avLst/>
        </a:prstGeom>
        <a:solidFill>
          <a:schemeClr val="accent4">
            <a:lumMod val="60000"/>
            <a:lumOff val="40000"/>
          </a:schemeClr>
        </a:solidFill>
        <a:ln>
          <a:solidFill>
            <a:srgbClr val="FFFF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Small Finance Banks Payment Banks [2015]</a:t>
          </a:r>
          <a:endParaRPr lang="en-US" sz="2000" kern="1200" dirty="0"/>
        </a:p>
      </dsp:txBody>
      <dsp:txXfrm>
        <a:off x="5005234" y="3509257"/>
        <a:ext cx="2842046" cy="706255"/>
      </dsp:txXfrm>
    </dsp:sp>
    <dsp:sp modelId="{385BA899-1911-42F2-9D43-7A6C26679AD9}">
      <dsp:nvSpPr>
        <dsp:cNvPr id="0" name=""/>
        <dsp:cNvSpPr/>
      </dsp:nvSpPr>
      <dsp:spPr>
        <a:xfrm>
          <a:off x="4158057" y="2703432"/>
          <a:ext cx="1353288" cy="1353338"/>
        </a:xfrm>
        <a:prstGeom prst="ellipse">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7A902DA-3DD7-40E3-880C-6E5C6EDBC771}">
      <dsp:nvSpPr>
        <dsp:cNvPr id="0" name=""/>
        <dsp:cNvSpPr/>
      </dsp:nvSpPr>
      <dsp:spPr>
        <a:xfrm>
          <a:off x="5456549" y="1696274"/>
          <a:ext cx="2918460" cy="78266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Wholesale Bank (Proposed)</a:t>
          </a:r>
          <a:endParaRPr lang="en-US" sz="2000" kern="1200" dirty="0"/>
        </a:p>
      </dsp:txBody>
      <dsp:txXfrm>
        <a:off x="5494756" y="1734481"/>
        <a:ext cx="2842046" cy="706255"/>
      </dsp:txXfrm>
    </dsp:sp>
    <dsp:sp modelId="{77E6AF5C-5DC1-4CBB-89ED-B46608A81851}">
      <dsp:nvSpPr>
        <dsp:cNvPr id="0" name=""/>
        <dsp:cNvSpPr/>
      </dsp:nvSpPr>
      <dsp:spPr>
        <a:xfrm>
          <a:off x="4647579" y="928657"/>
          <a:ext cx="1353288" cy="1353338"/>
        </a:xfrm>
        <a:prstGeom prst="ellipse">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CFC99-2DF3-4A7E-B180-9F9C5B3DA0D5}">
      <dsp:nvSpPr>
        <dsp:cNvPr id="0" name=""/>
        <dsp:cNvSpPr/>
      </dsp:nvSpPr>
      <dsp:spPr>
        <a:xfrm rot="5400000">
          <a:off x="730833" y="908178"/>
          <a:ext cx="1567099" cy="26076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ECE9E-C144-4669-AB12-32BA13EC6881}">
      <dsp:nvSpPr>
        <dsp:cNvPr id="0" name=""/>
        <dsp:cNvSpPr/>
      </dsp:nvSpPr>
      <dsp:spPr>
        <a:xfrm>
          <a:off x="469246" y="1687294"/>
          <a:ext cx="2354171" cy="2063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2014</a:t>
          </a:r>
          <a:endParaRPr lang="en-US" sz="3600" kern="1200" dirty="0"/>
        </a:p>
        <a:p>
          <a:pPr marL="285750" lvl="1" indent="-285750" algn="l" defTabSz="1244600">
            <a:lnSpc>
              <a:spcPct val="90000"/>
            </a:lnSpc>
            <a:spcBef>
              <a:spcPct val="0"/>
            </a:spcBef>
            <a:spcAft>
              <a:spcPct val="15000"/>
            </a:spcAft>
            <a:buChar char="••"/>
          </a:pPr>
          <a:r>
            <a:rPr lang="en-US" sz="2800" kern="1200" dirty="0" err="1" smtClean="0"/>
            <a:t>Nachiket</a:t>
          </a:r>
          <a:r>
            <a:rPr lang="en-US" sz="2800" kern="1200" dirty="0" smtClean="0"/>
            <a:t> Mor Committee proposed</a:t>
          </a:r>
          <a:endParaRPr lang="en-US" sz="2800" kern="1200" dirty="0"/>
        </a:p>
      </dsp:txBody>
      <dsp:txXfrm>
        <a:off x="469246" y="1687294"/>
        <a:ext cx="2354171" cy="2063569"/>
      </dsp:txXfrm>
    </dsp:sp>
    <dsp:sp modelId="{82BE19D8-C600-4B52-8789-90D10574FCE6}">
      <dsp:nvSpPr>
        <dsp:cNvPr id="0" name=""/>
        <dsp:cNvSpPr/>
      </dsp:nvSpPr>
      <dsp:spPr>
        <a:xfrm>
          <a:off x="2379234" y="716202"/>
          <a:ext cx="444183" cy="44418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6C42D9-A918-4A25-AE4C-2D7C7C7CFF12}">
      <dsp:nvSpPr>
        <dsp:cNvPr id="0" name=""/>
        <dsp:cNvSpPr/>
      </dsp:nvSpPr>
      <dsp:spPr>
        <a:xfrm rot="5400000">
          <a:off x="3612800" y="195033"/>
          <a:ext cx="1567099" cy="26076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094DF-25A4-4125-ADE1-40C0D75BBB54}">
      <dsp:nvSpPr>
        <dsp:cNvPr id="0" name=""/>
        <dsp:cNvSpPr/>
      </dsp:nvSpPr>
      <dsp:spPr>
        <a:xfrm>
          <a:off x="3351212" y="974148"/>
          <a:ext cx="2354171" cy="2063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2016, April</a:t>
          </a:r>
          <a:endParaRPr lang="en-US" sz="3600" kern="1200" dirty="0"/>
        </a:p>
        <a:p>
          <a:pPr marL="285750" lvl="1" indent="-285750" algn="l" defTabSz="1244600">
            <a:lnSpc>
              <a:spcPct val="90000"/>
            </a:lnSpc>
            <a:spcBef>
              <a:spcPct val="0"/>
            </a:spcBef>
            <a:spcAft>
              <a:spcPct val="15000"/>
            </a:spcAft>
            <a:buChar char="••"/>
          </a:pPr>
          <a:r>
            <a:rPr lang="en-US" sz="2800" kern="1200" dirty="0" err="1" smtClean="0"/>
            <a:t>M.policy</a:t>
          </a:r>
          <a:r>
            <a:rPr lang="en-US" sz="2800" kern="1200" dirty="0" smtClean="0"/>
            <a:t> mentioned</a:t>
          </a:r>
          <a:endParaRPr lang="en-US" sz="2800" kern="1200" dirty="0"/>
        </a:p>
      </dsp:txBody>
      <dsp:txXfrm>
        <a:off x="3351212" y="974148"/>
        <a:ext cx="2354171" cy="2063569"/>
      </dsp:txXfrm>
    </dsp:sp>
    <dsp:sp modelId="{7396818A-14CF-49A4-B63E-CE327D005EBC}">
      <dsp:nvSpPr>
        <dsp:cNvPr id="0" name=""/>
        <dsp:cNvSpPr/>
      </dsp:nvSpPr>
      <dsp:spPr>
        <a:xfrm>
          <a:off x="5261200" y="3057"/>
          <a:ext cx="444183" cy="44418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3ED4C9-BB47-420E-92DE-7292576B59C8}">
      <dsp:nvSpPr>
        <dsp:cNvPr id="0" name=""/>
        <dsp:cNvSpPr/>
      </dsp:nvSpPr>
      <dsp:spPr>
        <a:xfrm rot="5400000">
          <a:off x="6494766" y="-518112"/>
          <a:ext cx="1567099" cy="260761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465EE-992C-4184-BB86-CF5817891B02}">
      <dsp:nvSpPr>
        <dsp:cNvPr id="0" name=""/>
        <dsp:cNvSpPr/>
      </dsp:nvSpPr>
      <dsp:spPr>
        <a:xfrm>
          <a:off x="6233178" y="261003"/>
          <a:ext cx="2354171" cy="2063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2017, April</a:t>
          </a:r>
          <a:endParaRPr lang="en-US" sz="3600" kern="1200" dirty="0"/>
        </a:p>
        <a:p>
          <a:pPr marL="285750" lvl="1" indent="-285750" algn="l" defTabSz="1244600">
            <a:lnSpc>
              <a:spcPct val="90000"/>
            </a:lnSpc>
            <a:spcBef>
              <a:spcPct val="0"/>
            </a:spcBef>
            <a:spcAft>
              <a:spcPct val="15000"/>
            </a:spcAft>
            <a:buChar char="••"/>
          </a:pPr>
          <a:r>
            <a:rPr lang="en-US" sz="2800" kern="1200" dirty="0" smtClean="0"/>
            <a:t>Discussion Paper</a:t>
          </a:r>
          <a:endParaRPr lang="en-US" sz="2800" kern="1200" dirty="0"/>
        </a:p>
      </dsp:txBody>
      <dsp:txXfrm>
        <a:off x="6233178" y="261003"/>
        <a:ext cx="2354171" cy="20635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77BA1-019F-4C23-86AF-86AEA1839BDB}">
      <dsp:nvSpPr>
        <dsp:cNvPr id="0" name=""/>
        <dsp:cNvSpPr/>
      </dsp:nvSpPr>
      <dsp:spPr>
        <a:xfrm>
          <a:off x="0" y="62295"/>
          <a:ext cx="9655729" cy="3275039"/>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E5425-DF39-471E-BF73-7E2B3DCE0052}">
      <dsp:nvSpPr>
        <dsp:cNvPr id="0" name=""/>
        <dsp:cNvSpPr/>
      </dsp:nvSpPr>
      <dsp:spPr>
        <a:xfrm>
          <a:off x="6363446" y="2682326"/>
          <a:ext cx="2326710" cy="292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smtClean="0"/>
            <a:t>Infra projects.</a:t>
          </a:r>
          <a:endParaRPr lang="en-US" sz="2700" kern="1200" dirty="0"/>
        </a:p>
        <a:p>
          <a:pPr marL="228600" lvl="1" indent="-228600" algn="l" defTabSz="1200150" rtl="0">
            <a:lnSpc>
              <a:spcPct val="90000"/>
            </a:lnSpc>
            <a:spcBef>
              <a:spcPct val="0"/>
            </a:spcBef>
            <a:spcAft>
              <a:spcPct val="15000"/>
            </a:spcAft>
            <a:buChar char="••"/>
          </a:pPr>
          <a:r>
            <a:rPr lang="en-US" sz="2700" kern="1200" dirty="0" smtClean="0"/>
            <a:t>Small, medium, corporate business.</a:t>
          </a:r>
          <a:endParaRPr lang="en-US" sz="2700" kern="1200" dirty="0"/>
        </a:p>
        <a:p>
          <a:pPr marL="228600" lvl="1" indent="-228600" algn="l" defTabSz="1200150" rtl="0">
            <a:lnSpc>
              <a:spcPct val="90000"/>
            </a:lnSpc>
            <a:spcBef>
              <a:spcPct val="0"/>
            </a:spcBef>
            <a:spcAft>
              <a:spcPct val="15000"/>
            </a:spcAft>
            <a:buChar char="••"/>
          </a:pPr>
          <a:r>
            <a:rPr lang="en-US" sz="2700" kern="1200" dirty="0" smtClean="0"/>
            <a:t>Help PSL-targets for Banks. &lt;</a:t>
          </a:r>
          <a:r>
            <a:rPr lang="en-US" sz="2700" kern="1200" dirty="0" smtClean="0">
              <a:hlinkClick xmlns:r="http://schemas.openxmlformats.org/officeDocument/2006/relationships" r:id="rId1"/>
            </a:rPr>
            <a:t>PSL-Certificate (Lecture LINK)</a:t>
          </a:r>
          <a:r>
            <a:rPr lang="en-US" sz="2700" kern="1200" dirty="0" smtClean="0"/>
            <a:t> &gt;</a:t>
          </a:r>
          <a:endParaRPr lang="en-US" sz="2700" kern="1200" dirty="0"/>
        </a:p>
      </dsp:txBody>
      <dsp:txXfrm>
        <a:off x="6363446" y="2682326"/>
        <a:ext cx="2326710" cy="2928515"/>
      </dsp:txXfrm>
    </dsp:sp>
    <dsp:sp modelId="{040EF464-D35E-41BC-84BF-6F7470281CB3}">
      <dsp:nvSpPr>
        <dsp:cNvPr id="0" name=""/>
        <dsp:cNvSpPr/>
      </dsp:nvSpPr>
      <dsp:spPr>
        <a:xfrm>
          <a:off x="6363446" y="881054"/>
          <a:ext cx="2326710" cy="1637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0" rIns="0" bIns="355600" numCol="1" spcCol="1270" anchor="ctr" anchorCtr="0">
          <a:noAutofit/>
        </a:bodyPr>
        <a:lstStyle/>
        <a:p>
          <a:pPr lvl="0" algn="l" defTabSz="1555750">
            <a:lnSpc>
              <a:spcPct val="90000"/>
            </a:lnSpc>
            <a:spcBef>
              <a:spcPct val="0"/>
            </a:spcBef>
            <a:spcAft>
              <a:spcPct val="35000"/>
            </a:spcAft>
          </a:pPr>
          <a:r>
            <a:rPr lang="en-US" sz="3500" kern="1200" dirty="0" smtClean="0"/>
            <a:t>Lending?</a:t>
          </a:r>
          <a:endParaRPr lang="en-US" sz="3500" kern="1200" dirty="0"/>
        </a:p>
      </dsp:txBody>
      <dsp:txXfrm>
        <a:off x="6363446" y="881054"/>
        <a:ext cx="2326710" cy="1637519"/>
      </dsp:txXfrm>
    </dsp:sp>
    <dsp:sp modelId="{6749140D-1890-480A-A7FE-0F17EA68A623}">
      <dsp:nvSpPr>
        <dsp:cNvPr id="0" name=""/>
        <dsp:cNvSpPr/>
      </dsp:nvSpPr>
      <dsp:spPr>
        <a:xfrm>
          <a:off x="3571393" y="881054"/>
          <a:ext cx="2326710" cy="1637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0" rIns="0" bIns="355600" numCol="1" spcCol="1270" anchor="ctr" anchorCtr="0">
          <a:noAutofit/>
        </a:bodyPr>
        <a:lstStyle/>
        <a:p>
          <a:pPr lvl="0" algn="l" defTabSz="1555750">
            <a:lnSpc>
              <a:spcPct val="90000"/>
            </a:lnSpc>
            <a:spcBef>
              <a:spcPct val="0"/>
            </a:spcBef>
            <a:spcAft>
              <a:spcPct val="35000"/>
            </a:spcAft>
          </a:pPr>
          <a:r>
            <a:rPr lang="en-US" sz="3500" kern="1200" dirty="0" smtClean="0"/>
            <a:t>Wholesale bank</a:t>
          </a:r>
          <a:endParaRPr lang="en-US" sz="3500" kern="1200" dirty="0"/>
        </a:p>
      </dsp:txBody>
      <dsp:txXfrm>
        <a:off x="3571393" y="881054"/>
        <a:ext cx="2326710" cy="1637519"/>
      </dsp:txXfrm>
    </dsp:sp>
    <dsp:sp modelId="{EB6B9D5C-E7C6-47E3-8250-128A3AF5BEED}">
      <dsp:nvSpPr>
        <dsp:cNvPr id="0" name=""/>
        <dsp:cNvSpPr/>
      </dsp:nvSpPr>
      <dsp:spPr>
        <a:xfrm>
          <a:off x="779341" y="2682326"/>
          <a:ext cx="2326710" cy="292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200150">
            <a:lnSpc>
              <a:spcPct val="90000"/>
            </a:lnSpc>
            <a:spcBef>
              <a:spcPct val="0"/>
            </a:spcBef>
            <a:spcAft>
              <a:spcPct val="15000"/>
            </a:spcAft>
            <a:buChar char="••"/>
          </a:pPr>
          <a:r>
            <a:rPr lang="en-US" sz="2700" strike="sngStrike" kern="1200" dirty="0" smtClean="0"/>
            <a:t>Savings Account </a:t>
          </a:r>
          <a:endParaRPr lang="en-US" sz="2700" strike="sngStrike" kern="1200" dirty="0"/>
        </a:p>
        <a:p>
          <a:pPr marL="228600" lvl="1" indent="-228600" algn="l" defTabSz="1200150">
            <a:lnSpc>
              <a:spcPct val="90000"/>
            </a:lnSpc>
            <a:spcBef>
              <a:spcPct val="0"/>
            </a:spcBef>
            <a:spcAft>
              <a:spcPct val="15000"/>
            </a:spcAft>
            <a:buChar char="••"/>
          </a:pPr>
          <a:r>
            <a:rPr lang="en-US" sz="2700" kern="1200" dirty="0" smtClean="0">
              <a:solidFill>
                <a:srgbClr val="FFC000"/>
              </a:solidFill>
            </a:rPr>
            <a:t>Current Account</a:t>
          </a:r>
          <a:endParaRPr lang="en-US" sz="2700" kern="1200" dirty="0">
            <a:solidFill>
              <a:srgbClr val="FFC000"/>
            </a:solidFill>
          </a:endParaRPr>
        </a:p>
        <a:p>
          <a:pPr marL="228600" lvl="1" indent="-228600" algn="l" defTabSz="1200150">
            <a:lnSpc>
              <a:spcPct val="90000"/>
            </a:lnSpc>
            <a:spcBef>
              <a:spcPct val="0"/>
            </a:spcBef>
            <a:spcAft>
              <a:spcPct val="15000"/>
            </a:spcAft>
            <a:buChar char="••"/>
          </a:pPr>
          <a:r>
            <a:rPr lang="en-US" sz="2700" kern="1200" dirty="0" smtClean="0">
              <a:solidFill>
                <a:srgbClr val="FFC000"/>
              </a:solidFill>
            </a:rPr>
            <a:t>Fixed / Term deposits (&gt;10cr.)</a:t>
          </a:r>
          <a:endParaRPr lang="en-US" sz="2700" kern="1200" dirty="0">
            <a:solidFill>
              <a:srgbClr val="FFC000"/>
            </a:solidFill>
          </a:endParaRPr>
        </a:p>
        <a:p>
          <a:pPr marL="228600" lvl="1" indent="-228600" algn="l" defTabSz="1200150">
            <a:lnSpc>
              <a:spcPct val="90000"/>
            </a:lnSpc>
            <a:spcBef>
              <a:spcPct val="0"/>
            </a:spcBef>
            <a:spcAft>
              <a:spcPct val="15000"/>
            </a:spcAft>
            <a:buChar char="••"/>
          </a:pPr>
          <a:r>
            <a:rPr lang="en-US" sz="2700" kern="1200" dirty="0" smtClean="0"/>
            <a:t>Bonds</a:t>
          </a:r>
          <a:endParaRPr lang="en-US" sz="2700" kern="1200" dirty="0"/>
        </a:p>
        <a:p>
          <a:pPr marL="228600" lvl="1" indent="-228600" algn="l" defTabSz="1200150">
            <a:lnSpc>
              <a:spcPct val="90000"/>
            </a:lnSpc>
            <a:spcBef>
              <a:spcPct val="0"/>
            </a:spcBef>
            <a:spcAft>
              <a:spcPct val="15000"/>
            </a:spcAft>
            <a:buChar char="••"/>
          </a:pPr>
          <a:r>
            <a:rPr lang="en-US" sz="2700" kern="1200" dirty="0" smtClean="0"/>
            <a:t>Bank Borrowing</a:t>
          </a:r>
          <a:endParaRPr lang="en-US" sz="2700" kern="1200" dirty="0"/>
        </a:p>
      </dsp:txBody>
      <dsp:txXfrm>
        <a:off x="779341" y="2682326"/>
        <a:ext cx="2326710" cy="2928515"/>
      </dsp:txXfrm>
    </dsp:sp>
    <dsp:sp modelId="{D2E6D5CB-2671-4EFF-A3CC-46A44F21694C}">
      <dsp:nvSpPr>
        <dsp:cNvPr id="0" name=""/>
        <dsp:cNvSpPr/>
      </dsp:nvSpPr>
      <dsp:spPr>
        <a:xfrm>
          <a:off x="779341" y="881054"/>
          <a:ext cx="2326710" cy="1637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0" rIns="0" bIns="355600" numCol="1" spcCol="1270" anchor="ctr" anchorCtr="0">
          <a:noAutofit/>
        </a:bodyPr>
        <a:lstStyle/>
        <a:p>
          <a:pPr lvl="0" algn="l" defTabSz="1555750">
            <a:lnSpc>
              <a:spcPct val="90000"/>
            </a:lnSpc>
            <a:spcBef>
              <a:spcPct val="0"/>
            </a:spcBef>
            <a:spcAft>
              <a:spcPct val="35000"/>
            </a:spcAft>
          </a:pPr>
          <a:r>
            <a:rPr lang="en-US" sz="3500" kern="1200" dirty="0" smtClean="0"/>
            <a:t>Deposit?</a:t>
          </a:r>
          <a:endParaRPr lang="en-US" sz="3500" kern="1200" dirty="0"/>
        </a:p>
      </dsp:txBody>
      <dsp:txXfrm>
        <a:off x="779341" y="881054"/>
        <a:ext cx="2326710" cy="16375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012F5-E320-4E60-BFC8-F91653A9076E}">
      <dsp:nvSpPr>
        <dsp:cNvPr id="0" name=""/>
        <dsp:cNvSpPr/>
      </dsp:nvSpPr>
      <dsp:spPr>
        <a:xfrm>
          <a:off x="5092" y="120997"/>
          <a:ext cx="2868420" cy="114736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Bank</a:t>
          </a:r>
          <a:endParaRPr lang="en-US" sz="2400" kern="1200" dirty="0"/>
        </a:p>
      </dsp:txBody>
      <dsp:txXfrm>
        <a:off x="578776" y="120997"/>
        <a:ext cx="1721052" cy="1147368"/>
      </dsp:txXfrm>
    </dsp:sp>
    <dsp:sp modelId="{0B93708E-08C4-4407-8A44-7420E0B7E5A4}">
      <dsp:nvSpPr>
        <dsp:cNvPr id="0" name=""/>
        <dsp:cNvSpPr/>
      </dsp:nvSpPr>
      <dsp:spPr>
        <a:xfrm>
          <a:off x="2500618" y="218523"/>
          <a:ext cx="2380788"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err="1" smtClean="0"/>
            <a:t>uSCB</a:t>
          </a:r>
          <a:endParaRPr lang="en-US" sz="2400" kern="1200" dirty="0"/>
        </a:p>
      </dsp:txBody>
      <dsp:txXfrm>
        <a:off x="2976776" y="218523"/>
        <a:ext cx="1428473" cy="952315"/>
      </dsp:txXfrm>
    </dsp:sp>
    <dsp:sp modelId="{DC7C4518-D35F-44FD-AB24-7BB9CDFB1498}">
      <dsp:nvSpPr>
        <dsp:cNvPr id="0" name=""/>
        <dsp:cNvSpPr/>
      </dsp:nvSpPr>
      <dsp:spPr>
        <a:xfrm>
          <a:off x="4548096" y="218523"/>
          <a:ext cx="2380788"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PB|SFB</a:t>
          </a:r>
          <a:endParaRPr lang="en-US" sz="2400" kern="1200" dirty="0"/>
        </a:p>
      </dsp:txBody>
      <dsp:txXfrm>
        <a:off x="5024254" y="218523"/>
        <a:ext cx="1428473" cy="952315"/>
      </dsp:txXfrm>
    </dsp:sp>
    <dsp:sp modelId="{56FEE1C8-20E3-4F06-A7F5-1E90E09BDD7C}">
      <dsp:nvSpPr>
        <dsp:cNvPr id="0" name=""/>
        <dsp:cNvSpPr/>
      </dsp:nvSpPr>
      <dsp:spPr>
        <a:xfrm>
          <a:off x="6595575" y="218523"/>
          <a:ext cx="2380788"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WLTF</a:t>
          </a:r>
          <a:endParaRPr lang="en-US" sz="2400" kern="1200" dirty="0"/>
        </a:p>
      </dsp:txBody>
      <dsp:txXfrm>
        <a:off x="7071733" y="218523"/>
        <a:ext cx="1428473" cy="952315"/>
      </dsp:txXfrm>
    </dsp:sp>
    <dsp:sp modelId="{C419A4DC-7E12-458A-AEFA-EAA8E3E0CF6C}">
      <dsp:nvSpPr>
        <dsp:cNvPr id="0" name=""/>
        <dsp:cNvSpPr/>
      </dsp:nvSpPr>
      <dsp:spPr>
        <a:xfrm>
          <a:off x="5092" y="1428997"/>
          <a:ext cx="2868420" cy="114736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Capital Cr.</a:t>
          </a:r>
          <a:endParaRPr lang="en-US" sz="2400" kern="1200" dirty="0"/>
        </a:p>
      </dsp:txBody>
      <dsp:txXfrm>
        <a:off x="578776" y="1428997"/>
        <a:ext cx="1721052" cy="1147368"/>
      </dsp:txXfrm>
    </dsp:sp>
    <dsp:sp modelId="{F390F0AD-3D54-4453-BDBB-CDF9F397C541}">
      <dsp:nvSpPr>
        <dsp:cNvPr id="0" name=""/>
        <dsp:cNvSpPr/>
      </dsp:nvSpPr>
      <dsp:spPr>
        <a:xfrm>
          <a:off x="2500618" y="1526523"/>
          <a:ext cx="2380788"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500</a:t>
          </a:r>
          <a:endParaRPr lang="en-US" sz="2400" kern="1200" dirty="0"/>
        </a:p>
      </dsp:txBody>
      <dsp:txXfrm>
        <a:off x="2976776" y="1526523"/>
        <a:ext cx="1428473" cy="952315"/>
      </dsp:txXfrm>
    </dsp:sp>
    <dsp:sp modelId="{D210E622-C571-4747-B7EB-05212E193E7D}">
      <dsp:nvSpPr>
        <dsp:cNvPr id="0" name=""/>
        <dsp:cNvSpPr/>
      </dsp:nvSpPr>
      <dsp:spPr>
        <a:xfrm>
          <a:off x="4548096" y="1526523"/>
          <a:ext cx="2380788"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100</a:t>
          </a:r>
          <a:endParaRPr lang="en-US" sz="2400" kern="1200" dirty="0"/>
        </a:p>
      </dsp:txBody>
      <dsp:txXfrm>
        <a:off x="5024254" y="1526523"/>
        <a:ext cx="1428473" cy="952315"/>
      </dsp:txXfrm>
    </dsp:sp>
    <dsp:sp modelId="{262648DD-F840-474C-BB74-378D4CFC4CA4}">
      <dsp:nvSpPr>
        <dsp:cNvPr id="0" name=""/>
        <dsp:cNvSpPr/>
      </dsp:nvSpPr>
      <dsp:spPr>
        <a:xfrm>
          <a:off x="6595575" y="1526523"/>
          <a:ext cx="2380788"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1000</a:t>
          </a:r>
          <a:endParaRPr lang="en-US" sz="2400" kern="1200" dirty="0"/>
        </a:p>
      </dsp:txBody>
      <dsp:txXfrm>
        <a:off x="7071733" y="1526523"/>
        <a:ext cx="1428473" cy="952315"/>
      </dsp:txXfrm>
    </dsp:sp>
    <dsp:sp modelId="{8E5E2BF0-2CCE-41BC-B210-F97FD4F86622}">
      <dsp:nvSpPr>
        <dsp:cNvPr id="0" name=""/>
        <dsp:cNvSpPr/>
      </dsp:nvSpPr>
      <dsp:spPr>
        <a:xfrm>
          <a:off x="5092" y="2736996"/>
          <a:ext cx="2868420" cy="114736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Deposit</a:t>
          </a:r>
          <a:endParaRPr lang="en-US" sz="2400" kern="1200" dirty="0"/>
        </a:p>
      </dsp:txBody>
      <dsp:txXfrm>
        <a:off x="578776" y="2736996"/>
        <a:ext cx="1721052" cy="1147368"/>
      </dsp:txXfrm>
    </dsp:sp>
    <dsp:sp modelId="{D939E7B0-23BB-47E0-B307-0222EB316C20}">
      <dsp:nvSpPr>
        <dsp:cNvPr id="0" name=""/>
        <dsp:cNvSpPr/>
      </dsp:nvSpPr>
      <dsp:spPr>
        <a:xfrm>
          <a:off x="2500618" y="2834523"/>
          <a:ext cx="2549681"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All types</a:t>
          </a:r>
        </a:p>
        <a:p>
          <a:pPr lvl="0" algn="ctr" defTabSz="1066800">
            <a:lnSpc>
              <a:spcPct val="90000"/>
            </a:lnSpc>
            <a:spcBef>
              <a:spcPct val="0"/>
            </a:spcBef>
            <a:spcAft>
              <a:spcPct val="35000"/>
            </a:spcAft>
          </a:pPr>
          <a:r>
            <a:rPr lang="en-US" sz="2400" kern="1200" dirty="0" smtClean="0"/>
            <a:t>CASA| FDRD</a:t>
          </a:r>
          <a:endParaRPr lang="en-US" sz="2400" kern="1200" dirty="0"/>
        </a:p>
      </dsp:txBody>
      <dsp:txXfrm>
        <a:off x="2976776" y="2834523"/>
        <a:ext cx="1597366" cy="952315"/>
      </dsp:txXfrm>
    </dsp:sp>
    <dsp:sp modelId="{16091A53-DDAE-405C-BD30-06F9D44DA890}">
      <dsp:nvSpPr>
        <dsp:cNvPr id="0" name=""/>
        <dsp:cNvSpPr/>
      </dsp:nvSpPr>
      <dsp:spPr>
        <a:xfrm>
          <a:off x="4716989" y="2834523"/>
          <a:ext cx="2380788"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All types</a:t>
          </a:r>
        </a:p>
        <a:p>
          <a:pPr lvl="0" algn="ctr" defTabSz="1066800">
            <a:lnSpc>
              <a:spcPct val="90000"/>
            </a:lnSpc>
            <a:spcBef>
              <a:spcPct val="0"/>
            </a:spcBef>
            <a:spcAft>
              <a:spcPct val="35000"/>
            </a:spcAft>
          </a:pPr>
          <a:r>
            <a:rPr lang="en-US" sz="2400" kern="1200" dirty="0" smtClean="0"/>
            <a:t>PB: 1 lakh</a:t>
          </a:r>
          <a:endParaRPr lang="en-US" sz="2400" kern="1200" dirty="0"/>
        </a:p>
      </dsp:txBody>
      <dsp:txXfrm>
        <a:off x="5193147" y="2834523"/>
        <a:ext cx="1428473" cy="952315"/>
      </dsp:txXfrm>
    </dsp:sp>
    <dsp:sp modelId="{24F58BC3-9E43-4712-9D11-FEACF6D40A51}">
      <dsp:nvSpPr>
        <dsp:cNvPr id="0" name=""/>
        <dsp:cNvSpPr/>
      </dsp:nvSpPr>
      <dsp:spPr>
        <a:xfrm>
          <a:off x="6764468" y="2834523"/>
          <a:ext cx="2380788"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CA|FD&gt;10 cr.</a:t>
          </a:r>
          <a:endParaRPr lang="en-US" sz="2400" kern="1200" dirty="0"/>
        </a:p>
      </dsp:txBody>
      <dsp:txXfrm>
        <a:off x="7240626" y="2834523"/>
        <a:ext cx="1428473" cy="952315"/>
      </dsp:txXfrm>
    </dsp:sp>
    <dsp:sp modelId="{7F4E5111-BC0E-488A-9F17-9D71AD09A5B7}">
      <dsp:nvSpPr>
        <dsp:cNvPr id="0" name=""/>
        <dsp:cNvSpPr/>
      </dsp:nvSpPr>
      <dsp:spPr>
        <a:xfrm>
          <a:off x="5092" y="4044996"/>
          <a:ext cx="2868420" cy="114736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Lending</a:t>
          </a:r>
          <a:endParaRPr lang="en-US" sz="2400" kern="1200" dirty="0"/>
        </a:p>
      </dsp:txBody>
      <dsp:txXfrm>
        <a:off x="578776" y="4044996"/>
        <a:ext cx="1721052" cy="1147368"/>
      </dsp:txXfrm>
    </dsp:sp>
    <dsp:sp modelId="{0537A482-45B2-428C-BE02-609782635937}">
      <dsp:nvSpPr>
        <dsp:cNvPr id="0" name=""/>
        <dsp:cNvSpPr/>
      </dsp:nvSpPr>
      <dsp:spPr>
        <a:xfrm>
          <a:off x="2500618" y="4142522"/>
          <a:ext cx="2380788"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40%PSL</a:t>
          </a:r>
          <a:endParaRPr lang="en-US" sz="2400" kern="1200" dirty="0"/>
        </a:p>
      </dsp:txBody>
      <dsp:txXfrm>
        <a:off x="2976776" y="4142522"/>
        <a:ext cx="1428473" cy="952315"/>
      </dsp:txXfrm>
    </dsp:sp>
    <dsp:sp modelId="{BAFEF10E-6C27-4389-893B-F66BD15742C6}">
      <dsp:nvSpPr>
        <dsp:cNvPr id="0" name=""/>
        <dsp:cNvSpPr/>
      </dsp:nvSpPr>
      <dsp:spPr>
        <a:xfrm>
          <a:off x="4548096" y="4142522"/>
          <a:ext cx="2380788"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SFB:75%</a:t>
          </a:r>
          <a:br>
            <a:rPr lang="en-US" sz="2400" kern="1200" dirty="0" smtClean="0"/>
          </a:br>
          <a:r>
            <a:rPr lang="en-US" sz="2400" kern="1200" dirty="0" smtClean="0"/>
            <a:t>PB: 0%</a:t>
          </a:r>
          <a:endParaRPr lang="en-US" sz="2400" kern="1200" dirty="0"/>
        </a:p>
      </dsp:txBody>
      <dsp:txXfrm>
        <a:off x="5024254" y="4142522"/>
        <a:ext cx="1428473" cy="952315"/>
      </dsp:txXfrm>
    </dsp:sp>
    <dsp:sp modelId="{98A05A8F-6CDD-4782-B9BD-C4D10932B5EB}">
      <dsp:nvSpPr>
        <dsp:cNvPr id="0" name=""/>
        <dsp:cNvSpPr/>
      </dsp:nvSpPr>
      <dsp:spPr>
        <a:xfrm>
          <a:off x="6595575" y="4142522"/>
          <a:ext cx="2380788" cy="95231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Only large infra &amp; corporate</a:t>
          </a:r>
          <a:endParaRPr lang="en-US" sz="2400" kern="1200" dirty="0"/>
        </a:p>
      </dsp:txBody>
      <dsp:txXfrm>
        <a:off x="7071733" y="4142522"/>
        <a:ext cx="1428473" cy="9523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32CE7-CF66-42A4-9007-EE40A3EEBC23}">
      <dsp:nvSpPr>
        <dsp:cNvPr id="0" name=""/>
        <dsp:cNvSpPr/>
      </dsp:nvSpPr>
      <dsp:spPr>
        <a:xfrm>
          <a:off x="0" y="0"/>
          <a:ext cx="8797925" cy="239101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EEF485-D0DE-46D6-AFE3-14EA38063CC2}">
      <dsp:nvSpPr>
        <dsp:cNvPr id="0" name=""/>
        <dsp:cNvSpPr/>
      </dsp:nvSpPr>
      <dsp:spPr>
        <a:xfrm>
          <a:off x="266360" y="318801"/>
          <a:ext cx="1922140" cy="1753409"/>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5051FB-2E39-47C7-A41A-3ACC3B25A166}">
      <dsp:nvSpPr>
        <dsp:cNvPr id="0" name=""/>
        <dsp:cNvSpPr/>
      </dsp:nvSpPr>
      <dsp:spPr>
        <a:xfrm rot="10800000">
          <a:off x="266360" y="2391013"/>
          <a:ext cx="1922140" cy="2922349"/>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ctr" defTabSz="1244600">
            <a:lnSpc>
              <a:spcPct val="90000"/>
            </a:lnSpc>
            <a:spcBef>
              <a:spcPct val="0"/>
            </a:spcBef>
            <a:spcAft>
              <a:spcPct val="35000"/>
            </a:spcAft>
          </a:pPr>
          <a:r>
            <a:rPr lang="en-US" sz="2800" kern="1200" dirty="0"/>
            <a:t>Small </a:t>
          </a:r>
          <a:r>
            <a:rPr lang="en-US" sz="2800" kern="1200" dirty="0" err="1"/>
            <a:t>F.Banks</a:t>
          </a:r>
          <a:endParaRPr lang="en-US" sz="2800" kern="1200" dirty="0"/>
        </a:p>
      </dsp:txBody>
      <dsp:txXfrm rot="10800000">
        <a:off x="325472" y="2391013"/>
        <a:ext cx="1803916" cy="2863237"/>
      </dsp:txXfrm>
    </dsp:sp>
    <dsp:sp modelId="{58FB17BC-52FB-46B0-BE25-7F708F770155}">
      <dsp:nvSpPr>
        <dsp:cNvPr id="0" name=""/>
        <dsp:cNvSpPr/>
      </dsp:nvSpPr>
      <dsp:spPr>
        <a:xfrm>
          <a:off x="2380715" y="318801"/>
          <a:ext cx="1922140" cy="1753409"/>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7C96B-19E8-487C-BCFD-0DB159AFCE00}">
      <dsp:nvSpPr>
        <dsp:cNvPr id="0" name=""/>
        <dsp:cNvSpPr/>
      </dsp:nvSpPr>
      <dsp:spPr>
        <a:xfrm rot="10800000">
          <a:off x="2380715" y="2391013"/>
          <a:ext cx="1922140" cy="2922349"/>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ctr" defTabSz="1244600">
            <a:lnSpc>
              <a:spcPct val="90000"/>
            </a:lnSpc>
            <a:spcBef>
              <a:spcPct val="0"/>
            </a:spcBef>
            <a:spcAft>
              <a:spcPct val="35000"/>
            </a:spcAft>
          </a:pPr>
          <a:r>
            <a:rPr lang="en-US" sz="2800" kern="1200" dirty="0"/>
            <a:t>Payment Banks</a:t>
          </a:r>
        </a:p>
      </dsp:txBody>
      <dsp:txXfrm rot="10800000">
        <a:off x="2439827" y="2391013"/>
        <a:ext cx="1803916" cy="2863237"/>
      </dsp:txXfrm>
    </dsp:sp>
    <dsp:sp modelId="{A82818AE-B3EA-4199-931E-2D9A708D5956}">
      <dsp:nvSpPr>
        <dsp:cNvPr id="0" name=""/>
        <dsp:cNvSpPr/>
      </dsp:nvSpPr>
      <dsp:spPr>
        <a:xfrm>
          <a:off x="4495069" y="318801"/>
          <a:ext cx="1922140" cy="1753409"/>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B3EEE6-D33C-4670-8AA0-5647682E8AD7}">
      <dsp:nvSpPr>
        <dsp:cNvPr id="0" name=""/>
        <dsp:cNvSpPr/>
      </dsp:nvSpPr>
      <dsp:spPr>
        <a:xfrm rot="10800000">
          <a:off x="4495069" y="2391013"/>
          <a:ext cx="1922140" cy="2922349"/>
        </a:xfrm>
        <a:prstGeom prst="round2SameRect">
          <a:avLst>
            <a:gd name="adj1" fmla="val 10500"/>
            <a:gd name="adj2" fmla="val 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ctr" defTabSz="1244600">
            <a:lnSpc>
              <a:spcPct val="90000"/>
            </a:lnSpc>
            <a:spcBef>
              <a:spcPct val="0"/>
            </a:spcBef>
            <a:spcAft>
              <a:spcPct val="35000"/>
            </a:spcAft>
          </a:pPr>
          <a:r>
            <a:rPr lang="en-US" sz="2800" kern="1200" dirty="0"/>
            <a:t>Wholesale Banks</a:t>
          </a:r>
        </a:p>
      </dsp:txBody>
      <dsp:txXfrm rot="10800000">
        <a:off x="4554181" y="2391013"/>
        <a:ext cx="1803916" cy="2863237"/>
      </dsp:txXfrm>
    </dsp:sp>
    <dsp:sp modelId="{6F60DA39-E49C-4F64-BC38-8FD8F80E438F}">
      <dsp:nvSpPr>
        <dsp:cNvPr id="0" name=""/>
        <dsp:cNvSpPr/>
      </dsp:nvSpPr>
      <dsp:spPr>
        <a:xfrm>
          <a:off x="6609423" y="318801"/>
          <a:ext cx="1922140" cy="1753409"/>
        </a:xfrm>
        <a:prstGeom prst="roundRect">
          <a:avLst>
            <a:gd name="adj" fmla="val 10000"/>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8D3262-AAF1-487F-99B0-7CF9DA54E684}">
      <dsp:nvSpPr>
        <dsp:cNvPr id="0" name=""/>
        <dsp:cNvSpPr/>
      </dsp:nvSpPr>
      <dsp:spPr>
        <a:xfrm rot="10800000">
          <a:off x="6609423" y="2391013"/>
          <a:ext cx="1922140" cy="2922349"/>
        </a:xfrm>
        <a:prstGeom prst="round2SameRect">
          <a:avLst>
            <a:gd name="adj1" fmla="val 10500"/>
            <a:gd name="adj2" fmla="val 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ctr" defTabSz="1244600">
            <a:lnSpc>
              <a:spcPct val="90000"/>
            </a:lnSpc>
            <a:spcBef>
              <a:spcPct val="0"/>
            </a:spcBef>
            <a:spcAft>
              <a:spcPct val="35000"/>
            </a:spcAft>
          </a:pPr>
          <a:r>
            <a:rPr lang="en-US" sz="2800" kern="1200" dirty="0"/>
            <a:t>Custodian Banks</a:t>
          </a:r>
        </a:p>
      </dsp:txBody>
      <dsp:txXfrm rot="10800000">
        <a:off x="6668535" y="2391013"/>
        <a:ext cx="1803916" cy="28632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649B2-2148-4F6D-9FC9-367699891249}">
      <dsp:nvSpPr>
        <dsp:cNvPr id="0" name=""/>
        <dsp:cNvSpPr/>
      </dsp:nvSpPr>
      <dsp:spPr>
        <a:xfrm>
          <a:off x="153424" y="3187"/>
          <a:ext cx="3347480" cy="5909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Type</a:t>
          </a:r>
          <a:endParaRPr lang="en-US" sz="3400" kern="1200" dirty="0"/>
        </a:p>
      </dsp:txBody>
      <dsp:txXfrm>
        <a:off x="448913" y="3187"/>
        <a:ext cx="2756502" cy="590978"/>
      </dsp:txXfrm>
    </dsp:sp>
    <dsp:sp modelId="{0A95D7D2-2506-4EB9-86E6-240A7C9B27BD}">
      <dsp:nvSpPr>
        <dsp:cNvPr id="0" name=""/>
        <dsp:cNvSpPr/>
      </dsp:nvSpPr>
      <dsp:spPr>
        <a:xfrm>
          <a:off x="3308836" y="53420"/>
          <a:ext cx="2778408" cy="4905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Commercial</a:t>
          </a:r>
          <a:endParaRPr lang="en-US" sz="2600" kern="1200" dirty="0"/>
        </a:p>
      </dsp:txBody>
      <dsp:txXfrm>
        <a:off x="3554092" y="53420"/>
        <a:ext cx="2287896" cy="490512"/>
      </dsp:txXfrm>
    </dsp:sp>
    <dsp:sp modelId="{B4030AF2-C501-4620-9869-B0D0FA0400EF}">
      <dsp:nvSpPr>
        <dsp:cNvPr id="0" name=""/>
        <dsp:cNvSpPr/>
      </dsp:nvSpPr>
      <dsp:spPr>
        <a:xfrm>
          <a:off x="5915565" y="53420"/>
          <a:ext cx="2778408" cy="4905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Cooperative </a:t>
          </a:r>
          <a:endParaRPr lang="en-US" sz="2600" kern="1200" dirty="0"/>
        </a:p>
      </dsp:txBody>
      <dsp:txXfrm>
        <a:off x="6160821" y="53420"/>
        <a:ext cx="2287896" cy="490512"/>
      </dsp:txXfrm>
    </dsp:sp>
    <dsp:sp modelId="{4A8D0517-64CE-4697-AACC-459102DB898E}">
      <dsp:nvSpPr>
        <dsp:cNvPr id="0" name=""/>
        <dsp:cNvSpPr/>
      </dsp:nvSpPr>
      <dsp:spPr>
        <a:xfrm>
          <a:off x="153424" y="676903"/>
          <a:ext cx="3347480" cy="5909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Banking Reg. Act</a:t>
          </a:r>
          <a:endParaRPr lang="en-US" sz="3400" kern="1200" dirty="0"/>
        </a:p>
      </dsp:txBody>
      <dsp:txXfrm>
        <a:off x="448913" y="676903"/>
        <a:ext cx="2756502" cy="590978"/>
      </dsp:txXfrm>
    </dsp:sp>
    <dsp:sp modelId="{EA555D7B-0BBE-440A-86B4-EF380FF896AA}">
      <dsp:nvSpPr>
        <dsp:cNvPr id="0" name=""/>
        <dsp:cNvSpPr/>
      </dsp:nvSpPr>
      <dsp:spPr>
        <a:xfrm>
          <a:off x="3308836" y="727136"/>
          <a:ext cx="2778408" cy="4905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Yes’ 49</a:t>
          </a:r>
          <a:endParaRPr lang="en-US" sz="2600" kern="1200" dirty="0"/>
        </a:p>
      </dsp:txBody>
      <dsp:txXfrm>
        <a:off x="3554092" y="727136"/>
        <a:ext cx="2287896" cy="490512"/>
      </dsp:txXfrm>
    </dsp:sp>
    <dsp:sp modelId="{FC74A86B-A1FC-484E-9BC3-646115E74EED}">
      <dsp:nvSpPr>
        <dsp:cNvPr id="0" name=""/>
        <dsp:cNvSpPr/>
      </dsp:nvSpPr>
      <dsp:spPr>
        <a:xfrm>
          <a:off x="5915565" y="727136"/>
          <a:ext cx="2778408" cy="490512"/>
        </a:xfrm>
        <a:prstGeom prst="chevron">
          <a:avLst/>
        </a:prstGeom>
        <a:solidFill>
          <a:srgbClr val="FFFF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Yes ‘66</a:t>
          </a:r>
          <a:endParaRPr lang="en-US" sz="2600" kern="1200" dirty="0"/>
        </a:p>
      </dsp:txBody>
      <dsp:txXfrm>
        <a:off x="6160821" y="727136"/>
        <a:ext cx="2287896" cy="490512"/>
      </dsp:txXfrm>
    </dsp:sp>
    <dsp:sp modelId="{EA4760C5-67FF-419C-9AAE-C4D231241277}">
      <dsp:nvSpPr>
        <dsp:cNvPr id="0" name=""/>
        <dsp:cNvSpPr/>
      </dsp:nvSpPr>
      <dsp:spPr>
        <a:xfrm>
          <a:off x="153424" y="1350618"/>
          <a:ext cx="3347480" cy="5909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CRR, SLR</a:t>
          </a:r>
          <a:endParaRPr lang="en-US" sz="3400" kern="1200" dirty="0"/>
        </a:p>
      </dsp:txBody>
      <dsp:txXfrm>
        <a:off x="448913" y="1350618"/>
        <a:ext cx="2756502" cy="590978"/>
      </dsp:txXfrm>
    </dsp:sp>
    <dsp:sp modelId="{2D605AC8-5368-4746-A218-5005766AA462}">
      <dsp:nvSpPr>
        <dsp:cNvPr id="0" name=""/>
        <dsp:cNvSpPr/>
      </dsp:nvSpPr>
      <dsp:spPr>
        <a:xfrm>
          <a:off x="3308836" y="1400851"/>
          <a:ext cx="2778408" cy="4905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Yes</a:t>
          </a:r>
          <a:endParaRPr lang="en-US" sz="2600" kern="1200" dirty="0"/>
        </a:p>
      </dsp:txBody>
      <dsp:txXfrm>
        <a:off x="3554092" y="1400851"/>
        <a:ext cx="2287896" cy="490512"/>
      </dsp:txXfrm>
    </dsp:sp>
    <dsp:sp modelId="{17AA2BCF-0CE4-4A19-A31F-D788D2FB6B12}">
      <dsp:nvSpPr>
        <dsp:cNvPr id="0" name=""/>
        <dsp:cNvSpPr/>
      </dsp:nvSpPr>
      <dsp:spPr>
        <a:xfrm>
          <a:off x="5915565" y="1400851"/>
          <a:ext cx="2778408" cy="4905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Yes</a:t>
          </a:r>
          <a:endParaRPr lang="en-US" sz="2600" kern="1200" dirty="0"/>
        </a:p>
      </dsp:txBody>
      <dsp:txXfrm>
        <a:off x="6160821" y="1400851"/>
        <a:ext cx="2287896" cy="490512"/>
      </dsp:txXfrm>
    </dsp:sp>
    <dsp:sp modelId="{C8E91F4A-B360-471D-B00E-0047DC434395}">
      <dsp:nvSpPr>
        <dsp:cNvPr id="0" name=""/>
        <dsp:cNvSpPr/>
      </dsp:nvSpPr>
      <dsp:spPr>
        <a:xfrm>
          <a:off x="153424" y="2024334"/>
          <a:ext cx="3347480" cy="5909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MSF, PSL</a:t>
          </a:r>
          <a:endParaRPr lang="en-US" sz="3400" kern="1200" dirty="0"/>
        </a:p>
      </dsp:txBody>
      <dsp:txXfrm>
        <a:off x="448913" y="2024334"/>
        <a:ext cx="2756502" cy="590978"/>
      </dsp:txXfrm>
    </dsp:sp>
    <dsp:sp modelId="{66E93042-B882-47F7-9E77-A8D8659969A0}">
      <dsp:nvSpPr>
        <dsp:cNvPr id="0" name=""/>
        <dsp:cNvSpPr/>
      </dsp:nvSpPr>
      <dsp:spPr>
        <a:xfrm>
          <a:off x="3308836" y="2074567"/>
          <a:ext cx="2778408" cy="4905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Yes</a:t>
          </a:r>
          <a:endParaRPr lang="en-US" sz="2600" kern="1200" dirty="0"/>
        </a:p>
      </dsp:txBody>
      <dsp:txXfrm>
        <a:off x="3554092" y="2074567"/>
        <a:ext cx="2287896" cy="490512"/>
      </dsp:txXfrm>
    </dsp:sp>
    <dsp:sp modelId="{7A0268CC-67C4-442B-91A3-20343D8C5D6F}">
      <dsp:nvSpPr>
        <dsp:cNvPr id="0" name=""/>
        <dsp:cNvSpPr/>
      </dsp:nvSpPr>
      <dsp:spPr>
        <a:xfrm>
          <a:off x="5915565" y="2074567"/>
          <a:ext cx="2778408" cy="490512"/>
        </a:xfrm>
        <a:prstGeom prst="chevron">
          <a:avLst/>
        </a:prstGeom>
        <a:solidFill>
          <a:srgbClr val="FFFF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Nope</a:t>
          </a:r>
          <a:endParaRPr lang="en-US" sz="2600" kern="1200" dirty="0"/>
        </a:p>
      </dsp:txBody>
      <dsp:txXfrm>
        <a:off x="6160821" y="2074567"/>
        <a:ext cx="2287896" cy="490512"/>
      </dsp:txXfrm>
    </dsp:sp>
    <dsp:sp modelId="{6A52BD98-2C71-48B8-9CC3-9721FE91EA7F}">
      <dsp:nvSpPr>
        <dsp:cNvPr id="0" name=""/>
        <dsp:cNvSpPr/>
      </dsp:nvSpPr>
      <dsp:spPr>
        <a:xfrm>
          <a:off x="153424" y="2698050"/>
          <a:ext cx="3347480" cy="5909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Who can borrow</a:t>
          </a:r>
          <a:endParaRPr lang="en-US" sz="3400" kern="1200" dirty="0"/>
        </a:p>
      </dsp:txBody>
      <dsp:txXfrm>
        <a:off x="448913" y="2698050"/>
        <a:ext cx="2756502" cy="590978"/>
      </dsp:txXfrm>
    </dsp:sp>
    <dsp:sp modelId="{6EDE8A33-E394-4029-BDE1-C463AF42BFD2}">
      <dsp:nvSpPr>
        <dsp:cNvPr id="0" name=""/>
        <dsp:cNvSpPr/>
      </dsp:nvSpPr>
      <dsp:spPr>
        <a:xfrm>
          <a:off x="3308836" y="2748283"/>
          <a:ext cx="2778408" cy="4905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Anyone</a:t>
          </a:r>
          <a:endParaRPr lang="en-US" sz="2600" kern="1200" dirty="0"/>
        </a:p>
      </dsp:txBody>
      <dsp:txXfrm>
        <a:off x="3554092" y="2748283"/>
        <a:ext cx="2287896" cy="490512"/>
      </dsp:txXfrm>
    </dsp:sp>
    <dsp:sp modelId="{2261643B-8068-4C37-9E45-E51FE1D233F8}">
      <dsp:nvSpPr>
        <dsp:cNvPr id="0" name=""/>
        <dsp:cNvSpPr/>
      </dsp:nvSpPr>
      <dsp:spPr>
        <a:xfrm>
          <a:off x="5915565" y="2748283"/>
          <a:ext cx="2778408" cy="490512"/>
        </a:xfrm>
        <a:prstGeom prst="chevron">
          <a:avLst/>
        </a:prstGeom>
        <a:solidFill>
          <a:srgbClr val="FFFF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Only members</a:t>
          </a:r>
          <a:endParaRPr lang="en-US" sz="2600" kern="1200" dirty="0"/>
        </a:p>
      </dsp:txBody>
      <dsp:txXfrm>
        <a:off x="6160821" y="2748283"/>
        <a:ext cx="2287896" cy="490512"/>
      </dsp:txXfrm>
    </dsp:sp>
    <dsp:sp modelId="{468457F9-CA31-481E-A2BD-A4AD9BD99762}">
      <dsp:nvSpPr>
        <dsp:cNvPr id="0" name=""/>
        <dsp:cNvSpPr/>
      </dsp:nvSpPr>
      <dsp:spPr>
        <a:xfrm>
          <a:off x="153424" y="3371765"/>
          <a:ext cx="3347480" cy="5909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Vote power</a:t>
          </a:r>
          <a:endParaRPr lang="en-US" sz="3400" kern="1200" dirty="0"/>
        </a:p>
      </dsp:txBody>
      <dsp:txXfrm>
        <a:off x="448913" y="3371765"/>
        <a:ext cx="2756502" cy="590978"/>
      </dsp:txXfrm>
    </dsp:sp>
    <dsp:sp modelId="{827B7A0D-A32D-4EE5-9E56-54D73FD68007}">
      <dsp:nvSpPr>
        <dsp:cNvPr id="0" name=""/>
        <dsp:cNvSpPr/>
      </dsp:nvSpPr>
      <dsp:spPr>
        <a:xfrm>
          <a:off x="3308836" y="3421998"/>
          <a:ext cx="2778408" cy="4905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Shareholding</a:t>
          </a:r>
          <a:endParaRPr lang="en-US" sz="2600" kern="1200" dirty="0"/>
        </a:p>
      </dsp:txBody>
      <dsp:txXfrm>
        <a:off x="3554092" y="3421998"/>
        <a:ext cx="2287896" cy="490512"/>
      </dsp:txXfrm>
    </dsp:sp>
    <dsp:sp modelId="{8B8E5481-B6E9-46D7-B4AB-232C63CD9E84}">
      <dsp:nvSpPr>
        <dsp:cNvPr id="0" name=""/>
        <dsp:cNvSpPr/>
      </dsp:nvSpPr>
      <dsp:spPr>
        <a:xfrm>
          <a:off x="5915565" y="3421998"/>
          <a:ext cx="2778408" cy="490512"/>
        </a:xfrm>
        <a:prstGeom prst="chevron">
          <a:avLst/>
        </a:prstGeom>
        <a:solidFill>
          <a:srgbClr val="FFFF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1p1v</a:t>
          </a:r>
          <a:endParaRPr lang="en-US" sz="2600" kern="1200" dirty="0"/>
        </a:p>
      </dsp:txBody>
      <dsp:txXfrm>
        <a:off x="6160821" y="3421998"/>
        <a:ext cx="2287896" cy="490512"/>
      </dsp:txXfrm>
    </dsp:sp>
    <dsp:sp modelId="{9DF1E253-41BA-4682-87F1-58A4E5D5F7F6}">
      <dsp:nvSpPr>
        <dsp:cNvPr id="0" name=""/>
        <dsp:cNvSpPr/>
      </dsp:nvSpPr>
      <dsp:spPr>
        <a:xfrm>
          <a:off x="153424" y="4045481"/>
          <a:ext cx="3347480" cy="5909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smtClean="0"/>
            <a:t>Profit Motive</a:t>
          </a:r>
          <a:endParaRPr lang="en-US" sz="3400" kern="1200" dirty="0"/>
        </a:p>
      </dsp:txBody>
      <dsp:txXfrm>
        <a:off x="448913" y="4045481"/>
        <a:ext cx="2756502" cy="590978"/>
      </dsp:txXfrm>
    </dsp:sp>
    <dsp:sp modelId="{C3CCCA4C-2FF1-4FE0-9EEC-EB592EC73732}">
      <dsp:nvSpPr>
        <dsp:cNvPr id="0" name=""/>
        <dsp:cNvSpPr/>
      </dsp:nvSpPr>
      <dsp:spPr>
        <a:xfrm>
          <a:off x="3308836" y="4095714"/>
          <a:ext cx="2778408" cy="4905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Yes</a:t>
          </a:r>
          <a:endParaRPr lang="en-US" sz="2600" kern="1200" dirty="0"/>
        </a:p>
      </dsp:txBody>
      <dsp:txXfrm>
        <a:off x="3554092" y="4095714"/>
        <a:ext cx="2287896" cy="490512"/>
      </dsp:txXfrm>
    </dsp:sp>
    <dsp:sp modelId="{6D1804BD-8F3A-46FA-B2C2-6E1DD5865893}">
      <dsp:nvSpPr>
        <dsp:cNvPr id="0" name=""/>
        <dsp:cNvSpPr/>
      </dsp:nvSpPr>
      <dsp:spPr>
        <a:xfrm>
          <a:off x="5915565" y="4095714"/>
          <a:ext cx="2778408" cy="490512"/>
        </a:xfrm>
        <a:prstGeom prst="chevron">
          <a:avLst/>
        </a:prstGeom>
        <a:solidFill>
          <a:srgbClr val="FFFF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No</a:t>
          </a:r>
          <a:endParaRPr lang="en-US" sz="2600" kern="1200" dirty="0"/>
        </a:p>
      </dsp:txBody>
      <dsp:txXfrm>
        <a:off x="6160821" y="4095714"/>
        <a:ext cx="2287896" cy="490512"/>
      </dsp:txXfrm>
    </dsp:sp>
    <dsp:sp modelId="{3052691B-E7A2-4BB8-99BD-2BF36A635191}">
      <dsp:nvSpPr>
        <dsp:cNvPr id="0" name=""/>
        <dsp:cNvSpPr/>
      </dsp:nvSpPr>
      <dsp:spPr>
        <a:xfrm>
          <a:off x="153424" y="4719196"/>
          <a:ext cx="3347480" cy="5909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Presence</a:t>
          </a:r>
          <a:endParaRPr lang="en-US" sz="3400" kern="1200" dirty="0"/>
        </a:p>
      </dsp:txBody>
      <dsp:txXfrm>
        <a:off x="448913" y="4719196"/>
        <a:ext cx="2756502" cy="590978"/>
      </dsp:txXfrm>
    </dsp:sp>
    <dsp:sp modelId="{BF4A529C-C88A-4ED2-A791-DE7113363F48}">
      <dsp:nvSpPr>
        <dsp:cNvPr id="0" name=""/>
        <dsp:cNvSpPr/>
      </dsp:nvSpPr>
      <dsp:spPr>
        <a:xfrm>
          <a:off x="3308836" y="4769430"/>
          <a:ext cx="2778408" cy="4905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All India, Abroad</a:t>
          </a:r>
          <a:endParaRPr lang="en-US" sz="2600" kern="1200" dirty="0"/>
        </a:p>
      </dsp:txBody>
      <dsp:txXfrm>
        <a:off x="3554092" y="4769430"/>
        <a:ext cx="2287896" cy="490512"/>
      </dsp:txXfrm>
    </dsp:sp>
    <dsp:sp modelId="{4B8D1499-C83E-480D-B0F4-91654C198C76}">
      <dsp:nvSpPr>
        <dsp:cNvPr id="0" name=""/>
        <dsp:cNvSpPr/>
      </dsp:nvSpPr>
      <dsp:spPr>
        <a:xfrm>
          <a:off x="5915565" y="4769430"/>
          <a:ext cx="2778408" cy="490512"/>
        </a:xfrm>
        <a:prstGeom prst="chevron">
          <a:avLst/>
        </a:prstGeom>
        <a:solidFill>
          <a:srgbClr val="FFFF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err="1" smtClean="0"/>
            <a:t>Guj,MH,Andhra,TN</a:t>
          </a:r>
          <a:endParaRPr lang="en-US" sz="2600" kern="1200" dirty="0"/>
        </a:p>
      </dsp:txBody>
      <dsp:txXfrm>
        <a:off x="6160821" y="4769430"/>
        <a:ext cx="2287896" cy="4905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F3E8E-FB84-4CA5-A79A-82F26C3FDB66}">
      <dsp:nvSpPr>
        <dsp:cNvPr id="0" name=""/>
        <dsp:cNvSpPr/>
      </dsp:nvSpPr>
      <dsp:spPr>
        <a:xfrm rot="10800000">
          <a:off x="2991294" y="0"/>
          <a:ext cx="5806630" cy="1943100"/>
        </a:xfrm>
        <a:prstGeom prst="nonIsoscelesTrapezoid">
          <a:avLst>
            <a:gd name="adj1" fmla="val 0"/>
            <a:gd name="adj2" fmla="val 51315"/>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Balancing</a:t>
          </a:r>
          <a:endParaRPr lang="en-US" sz="2600" kern="1200" dirty="0"/>
        </a:p>
        <a:p>
          <a:pPr marL="228600" lvl="1" indent="-228600" algn="l" defTabSz="1155700">
            <a:lnSpc>
              <a:spcPct val="90000"/>
            </a:lnSpc>
            <a:spcBef>
              <a:spcPct val="0"/>
            </a:spcBef>
            <a:spcAft>
              <a:spcPct val="15000"/>
            </a:spcAft>
            <a:buChar char="••"/>
          </a:pPr>
          <a:r>
            <a:rPr lang="en-US" sz="2600" kern="1200" dirty="0" smtClean="0"/>
            <a:t>Surplus from 1 central to another</a:t>
          </a:r>
          <a:endParaRPr lang="en-US" sz="2600" kern="1200" dirty="0"/>
        </a:p>
      </dsp:txBody>
      <dsp:txXfrm rot="10800000">
        <a:off x="3988392" y="0"/>
        <a:ext cx="4809532" cy="1943100"/>
      </dsp:txXfrm>
    </dsp:sp>
    <dsp:sp modelId="{C350AB85-0A2D-4656-9B72-024E68128B7F}">
      <dsp:nvSpPr>
        <dsp:cNvPr id="0" name=""/>
        <dsp:cNvSpPr/>
      </dsp:nvSpPr>
      <dsp:spPr>
        <a:xfrm>
          <a:off x="1994196" y="0"/>
          <a:ext cx="1994196" cy="1943100"/>
        </a:xfrm>
        <a:prstGeom prst="trapezoid">
          <a:avLst>
            <a:gd name="adj" fmla="val 51315"/>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State</a:t>
          </a:r>
          <a:endParaRPr lang="en-US" sz="4000" kern="1200" dirty="0"/>
        </a:p>
      </dsp:txBody>
      <dsp:txXfrm>
        <a:off x="1994196" y="0"/>
        <a:ext cx="1994196" cy="1943100"/>
      </dsp:txXfrm>
    </dsp:sp>
    <dsp:sp modelId="{01BAAF04-9624-42C9-856E-7933E3091816}">
      <dsp:nvSpPr>
        <dsp:cNvPr id="0" name=""/>
        <dsp:cNvSpPr/>
      </dsp:nvSpPr>
      <dsp:spPr>
        <a:xfrm rot="10800000">
          <a:off x="3988392" y="1943100"/>
          <a:ext cx="4809532" cy="1943100"/>
        </a:xfrm>
        <a:prstGeom prst="nonIsoscelesTrapezoid">
          <a:avLst>
            <a:gd name="adj1" fmla="val 0"/>
            <a:gd name="adj2" fmla="val 51315"/>
          </a:avLst>
        </a:prstGeom>
        <a:solidFill>
          <a:schemeClr val="lt1">
            <a:alpha val="90000"/>
            <a:hueOff val="0"/>
            <a:satOff val="0"/>
            <a:lumOff val="0"/>
            <a:alphaOff val="0"/>
          </a:schemeClr>
        </a:solidFill>
        <a:ln w="6350" cap="flat" cmpd="sng" algn="ctr">
          <a:solidFill>
            <a:schemeClr val="accent2">
              <a:hueOff val="-4533602"/>
              <a:satOff val="2618"/>
              <a:lumOff val="-4804"/>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Lend to district</a:t>
          </a:r>
          <a:endParaRPr lang="en-US" sz="2600" kern="1200" dirty="0"/>
        </a:p>
        <a:p>
          <a:pPr marL="228600" lvl="1" indent="-228600" algn="l" defTabSz="1155700">
            <a:lnSpc>
              <a:spcPct val="90000"/>
            </a:lnSpc>
            <a:spcBef>
              <a:spcPct val="0"/>
            </a:spcBef>
            <a:spcAft>
              <a:spcPct val="15000"/>
            </a:spcAft>
            <a:buChar char="••"/>
          </a:pPr>
          <a:r>
            <a:rPr lang="en-US" sz="2600" kern="1200" dirty="0" smtClean="0"/>
            <a:t>Can’t exchange SBN (500-1000) in Maharashtra, Kerala, TN, Guj after 6</a:t>
          </a:r>
          <a:r>
            <a:rPr lang="en-US" sz="2600" kern="1200" baseline="30000" dirty="0" smtClean="0"/>
            <a:t>th</a:t>
          </a:r>
          <a:r>
            <a:rPr lang="en-US" sz="2600" kern="1200" dirty="0" smtClean="0"/>
            <a:t> day of Demonetization</a:t>
          </a:r>
          <a:endParaRPr lang="en-US" sz="2600" kern="1200" dirty="0"/>
        </a:p>
      </dsp:txBody>
      <dsp:txXfrm rot="10800000">
        <a:off x="4985490" y="1943100"/>
        <a:ext cx="3812434" cy="1943100"/>
      </dsp:txXfrm>
    </dsp:sp>
    <dsp:sp modelId="{D5BFCAED-4479-4521-A9F9-6FAA2F25C292}">
      <dsp:nvSpPr>
        <dsp:cNvPr id="0" name=""/>
        <dsp:cNvSpPr/>
      </dsp:nvSpPr>
      <dsp:spPr>
        <a:xfrm>
          <a:off x="997098" y="1943100"/>
          <a:ext cx="3988392" cy="1943100"/>
        </a:xfrm>
        <a:prstGeom prst="trapezoid">
          <a:avLst>
            <a:gd name="adj" fmla="val 51315"/>
          </a:avLst>
        </a:prstGeom>
        <a:solidFill>
          <a:schemeClr val="accent2">
            <a:hueOff val="-4533602"/>
            <a:satOff val="2618"/>
            <a:lumOff val="-480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District Central </a:t>
          </a:r>
          <a:endParaRPr lang="en-US" sz="6500" kern="1200" dirty="0"/>
        </a:p>
      </dsp:txBody>
      <dsp:txXfrm>
        <a:off x="1695066" y="1943100"/>
        <a:ext cx="2592455" cy="1943100"/>
      </dsp:txXfrm>
    </dsp:sp>
    <dsp:sp modelId="{B23C1B79-49B8-49FD-BB07-AD0524E1A366}">
      <dsp:nvSpPr>
        <dsp:cNvPr id="0" name=""/>
        <dsp:cNvSpPr/>
      </dsp:nvSpPr>
      <dsp:spPr>
        <a:xfrm rot="10800000">
          <a:off x="4985490" y="3886200"/>
          <a:ext cx="3812434" cy="1943100"/>
        </a:xfrm>
        <a:prstGeom prst="nonIsoscelesTrapezoid">
          <a:avLst>
            <a:gd name="adj1" fmla="val 0"/>
            <a:gd name="adj2" fmla="val 51315"/>
          </a:avLst>
        </a:prstGeom>
        <a:solidFill>
          <a:schemeClr val="lt1">
            <a:alpha val="90000"/>
            <a:hueOff val="0"/>
            <a:satOff val="0"/>
            <a:lumOff val="0"/>
            <a:alphaOff val="0"/>
          </a:schemeClr>
        </a:solidFill>
        <a:ln w="6350" cap="flat" cmpd="sng" algn="ctr">
          <a:solidFill>
            <a:schemeClr val="accent2">
              <a:hueOff val="-9067203"/>
              <a:satOff val="5236"/>
              <a:lumOff val="-9607"/>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borrow 10x times share provided to central </a:t>
          </a:r>
          <a:endParaRPr lang="en-US" sz="2600" kern="1200" dirty="0"/>
        </a:p>
      </dsp:txBody>
      <dsp:txXfrm rot="10800000">
        <a:off x="5982589" y="3886200"/>
        <a:ext cx="2815335" cy="1943100"/>
      </dsp:txXfrm>
    </dsp:sp>
    <dsp:sp modelId="{B164A52A-79D5-4ADC-BED1-CB4DDB03BAC7}">
      <dsp:nvSpPr>
        <dsp:cNvPr id="0" name=""/>
        <dsp:cNvSpPr/>
      </dsp:nvSpPr>
      <dsp:spPr>
        <a:xfrm>
          <a:off x="0" y="3886200"/>
          <a:ext cx="5982589" cy="1943100"/>
        </a:xfrm>
        <a:prstGeom prst="trapezoid">
          <a:avLst>
            <a:gd name="adj" fmla="val 51315"/>
          </a:avLst>
        </a:prstGeom>
        <a:solidFill>
          <a:schemeClr val="accent2">
            <a:hueOff val="-9067203"/>
            <a:satOff val="5236"/>
            <a:lumOff val="-960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PACS</a:t>
          </a:r>
          <a:endParaRPr lang="en-US" sz="6500" kern="1200" dirty="0"/>
        </a:p>
      </dsp:txBody>
      <dsp:txXfrm>
        <a:off x="1046953" y="3886200"/>
        <a:ext cx="3888682" cy="19431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19F31-0568-450B-863A-B1397AD720D1}" type="datetimeFigureOut">
              <a:rPr lang="en-US" smtClean="0"/>
              <a:t>22-May-17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D6F18-8656-4148-A3B3-9C4B5A51ACA0}" type="slidenum">
              <a:rPr lang="en-US" smtClean="0"/>
              <a:t>‹#›</a:t>
            </a:fld>
            <a:endParaRPr lang="en-US"/>
          </a:p>
        </p:txBody>
      </p:sp>
    </p:spTree>
    <p:extLst>
      <p:ext uri="{BB962C8B-B14F-4D97-AF65-F5344CB8AC3E}">
        <p14:creationId xmlns:p14="http://schemas.microsoft.com/office/powerpoint/2010/main" val="820101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1</a:t>
            </a:fld>
            <a:endParaRPr lang="en-US"/>
          </a:p>
        </p:txBody>
      </p:sp>
    </p:spTree>
    <p:extLst>
      <p:ext uri="{BB962C8B-B14F-4D97-AF65-F5344CB8AC3E}">
        <p14:creationId xmlns:p14="http://schemas.microsoft.com/office/powerpoint/2010/main" val="3773105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registrar</a:t>
            </a:r>
            <a:endParaRPr lang="en-US" dirty="0"/>
          </a:p>
        </p:txBody>
      </p:sp>
      <p:sp>
        <p:nvSpPr>
          <p:cNvPr id="4" name="Slide Number Placeholder 3"/>
          <p:cNvSpPr>
            <a:spLocks noGrp="1"/>
          </p:cNvSpPr>
          <p:nvPr>
            <p:ph type="sldNum" sz="quarter" idx="10"/>
          </p:nvPr>
        </p:nvSpPr>
        <p:spPr/>
        <p:txBody>
          <a:bodyPr/>
          <a:lstStyle/>
          <a:p>
            <a:fld id="{C9B0F30E-630E-44BD-AF57-59CC74214062}" type="slidenum">
              <a:rPr lang="en-US" smtClean="0"/>
              <a:t>10</a:t>
            </a:fld>
            <a:endParaRPr lang="en-US"/>
          </a:p>
        </p:txBody>
      </p:sp>
    </p:spTree>
    <p:extLst>
      <p:ext uri="{BB962C8B-B14F-4D97-AF65-F5344CB8AC3E}">
        <p14:creationId xmlns:p14="http://schemas.microsoft.com/office/powerpoint/2010/main" val="1778000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11</a:t>
            </a:fld>
            <a:endParaRPr lang="en-US"/>
          </a:p>
        </p:txBody>
      </p:sp>
    </p:spTree>
    <p:extLst>
      <p:ext uri="{BB962C8B-B14F-4D97-AF65-F5344CB8AC3E}">
        <p14:creationId xmlns:p14="http://schemas.microsoft.com/office/powerpoint/2010/main" val="205646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12</a:t>
            </a:fld>
            <a:endParaRPr lang="en-US"/>
          </a:p>
        </p:txBody>
      </p:sp>
    </p:spTree>
    <p:extLst>
      <p:ext uri="{BB962C8B-B14F-4D97-AF65-F5344CB8AC3E}">
        <p14:creationId xmlns:p14="http://schemas.microsoft.com/office/powerpoint/2010/main" val="1204065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13</a:t>
            </a:fld>
            <a:endParaRPr lang="en-US"/>
          </a:p>
        </p:txBody>
      </p:sp>
    </p:spTree>
    <p:extLst>
      <p:ext uri="{BB962C8B-B14F-4D97-AF65-F5344CB8AC3E}">
        <p14:creationId xmlns:p14="http://schemas.microsoft.com/office/powerpoint/2010/main" val="606784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14</a:t>
            </a:fld>
            <a:endParaRPr lang="en-US"/>
          </a:p>
        </p:txBody>
      </p:sp>
    </p:spTree>
    <p:extLst>
      <p:ext uri="{BB962C8B-B14F-4D97-AF65-F5344CB8AC3E}">
        <p14:creationId xmlns:p14="http://schemas.microsoft.com/office/powerpoint/2010/main" val="8411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Drought Prone Areas Programme (</a:t>
            </a:r>
            <a:r>
              <a:rPr lang="en-US" b="1" dirty="0" smtClean="0">
                <a:effectLst/>
              </a:rPr>
              <a:t>DPAP</a:t>
            </a:r>
            <a:r>
              <a:rPr lang="en-US" dirty="0" smtClean="0">
                <a:effectLst/>
              </a:rPr>
              <a:t>) </a:t>
            </a:r>
          </a:p>
          <a:p>
            <a:endParaRPr lang="en-US" dirty="0"/>
          </a:p>
        </p:txBody>
      </p:sp>
      <p:sp>
        <p:nvSpPr>
          <p:cNvPr id="4" name="Slide Number Placeholder 3"/>
          <p:cNvSpPr>
            <a:spLocks noGrp="1"/>
          </p:cNvSpPr>
          <p:nvPr>
            <p:ph type="sldNum" sz="quarter" idx="10"/>
          </p:nvPr>
        </p:nvSpPr>
        <p:spPr/>
        <p:txBody>
          <a:bodyPr/>
          <a:lstStyle/>
          <a:p>
            <a:fld id="{CC0D6F18-8656-4148-A3B3-9C4B5A51ACA0}" type="slidenum">
              <a:rPr lang="en-US" smtClean="0"/>
              <a:t>15</a:t>
            </a:fld>
            <a:endParaRPr lang="en-US"/>
          </a:p>
        </p:txBody>
      </p:sp>
    </p:spTree>
    <p:extLst>
      <p:ext uri="{BB962C8B-B14F-4D97-AF65-F5344CB8AC3E}">
        <p14:creationId xmlns:p14="http://schemas.microsoft.com/office/powerpoint/2010/main" val="1582015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16</a:t>
            </a:fld>
            <a:endParaRPr lang="en-US"/>
          </a:p>
        </p:txBody>
      </p:sp>
    </p:spTree>
    <p:extLst>
      <p:ext uri="{BB962C8B-B14F-4D97-AF65-F5344CB8AC3E}">
        <p14:creationId xmlns:p14="http://schemas.microsoft.com/office/powerpoint/2010/main" val="376073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http://economictimes.indiatimes.com/news/economy/finance/recall-could-cost-a-massive-rs-1-28-lakh-crore-says-cmie/articleshow/55608552.cms</a:t>
            </a:r>
            <a:endParaRPr lang="en-US" dirty="0"/>
          </a:p>
        </p:txBody>
      </p:sp>
      <p:sp>
        <p:nvSpPr>
          <p:cNvPr id="4" name="Slide Number Placeholder 3"/>
          <p:cNvSpPr>
            <a:spLocks noGrp="1"/>
          </p:cNvSpPr>
          <p:nvPr>
            <p:ph type="sldNum" sz="quarter" idx="10"/>
          </p:nvPr>
        </p:nvSpPr>
        <p:spPr/>
        <p:txBody>
          <a:bodyPr/>
          <a:lstStyle/>
          <a:p>
            <a:fld id="{179805A8-4F0A-47E9-9A5D-5ABAF3689261}" type="slidenum">
              <a:rPr lang="en-US" smtClean="0"/>
              <a:t>17</a:t>
            </a:fld>
            <a:endParaRPr lang="en-US"/>
          </a:p>
        </p:txBody>
      </p:sp>
    </p:spTree>
    <p:extLst>
      <p:ext uri="{BB962C8B-B14F-4D97-AF65-F5344CB8AC3E}">
        <p14:creationId xmlns:p14="http://schemas.microsoft.com/office/powerpoint/2010/main" val="1451481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18</a:t>
            </a:fld>
            <a:endParaRPr lang="en-US"/>
          </a:p>
        </p:txBody>
      </p:sp>
    </p:spTree>
    <p:extLst>
      <p:ext uri="{BB962C8B-B14F-4D97-AF65-F5344CB8AC3E}">
        <p14:creationId xmlns:p14="http://schemas.microsoft.com/office/powerpoint/2010/main" val="1367295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19</a:t>
            </a:fld>
            <a:endParaRPr lang="en-US"/>
          </a:p>
        </p:txBody>
      </p:sp>
    </p:spTree>
    <p:extLst>
      <p:ext uri="{BB962C8B-B14F-4D97-AF65-F5344CB8AC3E}">
        <p14:creationId xmlns:p14="http://schemas.microsoft.com/office/powerpoint/2010/main" val="244267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2</a:t>
            </a:fld>
            <a:endParaRPr lang="en-US"/>
          </a:p>
        </p:txBody>
      </p:sp>
    </p:spTree>
    <p:extLst>
      <p:ext uri="{BB962C8B-B14F-4D97-AF65-F5344CB8AC3E}">
        <p14:creationId xmlns:p14="http://schemas.microsoft.com/office/powerpoint/2010/main" val="2923436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20</a:t>
            </a:fld>
            <a:endParaRPr lang="en-US"/>
          </a:p>
        </p:txBody>
      </p:sp>
    </p:spTree>
    <p:extLst>
      <p:ext uri="{BB962C8B-B14F-4D97-AF65-F5344CB8AC3E}">
        <p14:creationId xmlns:p14="http://schemas.microsoft.com/office/powerpoint/2010/main" val="265527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junking old Rs500 and Rs1,000 notes, the Centre had come up with an amnesty scheme for holders of unaccounted cash by asking them to pay 50% tax and parking one-fourth of it in a no-interest bearing four-year deposit. This deposit could be made with any banks. But now cooperative banks have been barred from accepting such deposits. The PMGKY scheme is open till 31 March. </a:t>
            </a:r>
          </a:p>
          <a:p>
            <a:endParaRPr lang="en-US" dirty="0" smtClean="0"/>
          </a:p>
          <a:p>
            <a:r>
              <a:rPr lang="en-US" dirty="0" smtClean="0"/>
              <a:t>Application for the deposit in the form of bonds ledger account shall be received by any banking company, other than cooperative banks, to which the Banking Regulation Act, 1949, applies,” the government said while amending the notification for PMGKY, 2016. </a:t>
            </a:r>
            <a:endParaRPr lang="en-US" dirty="0"/>
          </a:p>
        </p:txBody>
      </p:sp>
      <p:sp>
        <p:nvSpPr>
          <p:cNvPr id="4" name="Slide Number Placeholder 3"/>
          <p:cNvSpPr>
            <a:spLocks noGrp="1"/>
          </p:cNvSpPr>
          <p:nvPr>
            <p:ph type="sldNum" sz="quarter" idx="10"/>
          </p:nvPr>
        </p:nvSpPr>
        <p:spPr/>
        <p:txBody>
          <a:bodyPr/>
          <a:lstStyle/>
          <a:p>
            <a:fld id="{9B48F8CD-F459-48E7-98DB-08EF5B16F6BE}" type="slidenum">
              <a:rPr lang="en-US" smtClean="0"/>
              <a:t>21</a:t>
            </a:fld>
            <a:endParaRPr lang="en-US"/>
          </a:p>
        </p:txBody>
      </p:sp>
    </p:spTree>
    <p:extLst>
      <p:ext uri="{BB962C8B-B14F-4D97-AF65-F5344CB8AC3E}">
        <p14:creationId xmlns:p14="http://schemas.microsoft.com/office/powerpoint/2010/main" val="755916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22</a:t>
            </a:fld>
            <a:endParaRPr lang="en-US"/>
          </a:p>
        </p:txBody>
      </p:sp>
    </p:spTree>
    <p:extLst>
      <p:ext uri="{BB962C8B-B14F-4D97-AF65-F5344CB8AC3E}">
        <p14:creationId xmlns:p14="http://schemas.microsoft.com/office/powerpoint/2010/main" val="2646045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Imf</a:t>
            </a:r>
            <a:r>
              <a:rPr lang="en-US" dirty="0" smtClean="0"/>
              <a:t> also?</a:t>
            </a:r>
            <a:endParaRPr lang="en-US" dirty="0"/>
          </a:p>
        </p:txBody>
      </p:sp>
      <p:sp>
        <p:nvSpPr>
          <p:cNvPr id="4" name="Slide Number Placeholder 3"/>
          <p:cNvSpPr>
            <a:spLocks noGrp="1"/>
          </p:cNvSpPr>
          <p:nvPr>
            <p:ph type="sldNum" sz="quarter" idx="10"/>
          </p:nvPr>
        </p:nvSpPr>
        <p:spPr/>
        <p:txBody>
          <a:bodyPr/>
          <a:lstStyle/>
          <a:p>
            <a:fld id="{52256F3D-66C1-46F5-B9AC-AF6492E696D5}" type="slidenum">
              <a:rPr lang="en-US" smtClean="0"/>
              <a:t>23</a:t>
            </a:fld>
            <a:endParaRPr lang="en-US"/>
          </a:p>
        </p:txBody>
      </p:sp>
    </p:spTree>
    <p:extLst>
      <p:ext uri="{BB962C8B-B14F-4D97-AF65-F5344CB8AC3E}">
        <p14:creationId xmlns:p14="http://schemas.microsoft.com/office/powerpoint/2010/main" val="1066360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24</a:t>
            </a:fld>
            <a:endParaRPr lang="en-US"/>
          </a:p>
        </p:txBody>
      </p:sp>
    </p:spTree>
    <p:extLst>
      <p:ext uri="{BB962C8B-B14F-4D97-AF65-F5344CB8AC3E}">
        <p14:creationId xmlns:p14="http://schemas.microsoft.com/office/powerpoint/2010/main" val="3657593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25</a:t>
            </a:fld>
            <a:endParaRPr lang="en-US"/>
          </a:p>
        </p:txBody>
      </p:sp>
    </p:spTree>
    <p:extLst>
      <p:ext uri="{BB962C8B-B14F-4D97-AF65-F5344CB8AC3E}">
        <p14:creationId xmlns:p14="http://schemas.microsoft.com/office/powerpoint/2010/main" val="2942910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Industrialists, MSME given cheap loans under “administered”  rate, but NPA high as “greenfield” projects sanctions without due diligence</a:t>
            </a:r>
            <a:endParaRPr lang="en-US" sz="1200" i="1" dirty="0" smtClean="0"/>
          </a:p>
          <a:p>
            <a:endParaRPr lang="en-US" dirty="0"/>
          </a:p>
        </p:txBody>
      </p:sp>
      <p:sp>
        <p:nvSpPr>
          <p:cNvPr id="4" name="Slide Number Placeholder 3"/>
          <p:cNvSpPr>
            <a:spLocks noGrp="1"/>
          </p:cNvSpPr>
          <p:nvPr>
            <p:ph type="sldNum" sz="quarter" idx="10"/>
          </p:nvPr>
        </p:nvSpPr>
        <p:spPr/>
        <p:txBody>
          <a:bodyPr/>
          <a:lstStyle/>
          <a:p>
            <a:fld id="{52256F3D-66C1-46F5-B9AC-AF6492E696D5}" type="slidenum">
              <a:rPr lang="en-US" smtClean="0"/>
              <a:t>26</a:t>
            </a:fld>
            <a:endParaRPr lang="en-US"/>
          </a:p>
        </p:txBody>
      </p:sp>
    </p:spTree>
    <p:extLst>
      <p:ext uri="{BB962C8B-B14F-4D97-AF65-F5344CB8AC3E}">
        <p14:creationId xmlns:p14="http://schemas.microsoft.com/office/powerpoint/2010/main" val="3643332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27</a:t>
            </a:fld>
            <a:endParaRPr lang="en-US"/>
          </a:p>
        </p:txBody>
      </p:sp>
    </p:spTree>
    <p:extLst>
      <p:ext uri="{BB962C8B-B14F-4D97-AF65-F5344CB8AC3E}">
        <p14:creationId xmlns:p14="http://schemas.microsoft.com/office/powerpoint/2010/main" val="2277977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28</a:t>
            </a:fld>
            <a:endParaRPr lang="en-US"/>
          </a:p>
        </p:txBody>
      </p:sp>
    </p:spTree>
    <p:extLst>
      <p:ext uri="{BB962C8B-B14F-4D97-AF65-F5344CB8AC3E}">
        <p14:creationId xmlns:p14="http://schemas.microsoft.com/office/powerpoint/2010/main" val="869599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29</a:t>
            </a:fld>
            <a:endParaRPr lang="en-US"/>
          </a:p>
        </p:txBody>
      </p:sp>
    </p:spTree>
    <p:extLst>
      <p:ext uri="{BB962C8B-B14F-4D97-AF65-F5344CB8AC3E}">
        <p14:creationId xmlns:p14="http://schemas.microsoft.com/office/powerpoint/2010/main" val="3692536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3</a:t>
            </a:fld>
            <a:endParaRPr lang="en-US"/>
          </a:p>
        </p:txBody>
      </p:sp>
    </p:spTree>
    <p:extLst>
      <p:ext uri="{BB962C8B-B14F-4D97-AF65-F5344CB8AC3E}">
        <p14:creationId xmlns:p14="http://schemas.microsoft.com/office/powerpoint/2010/main" val="4285204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30</a:t>
            </a:fld>
            <a:endParaRPr lang="en-US"/>
          </a:p>
        </p:txBody>
      </p:sp>
    </p:spTree>
    <p:extLst>
      <p:ext uri="{BB962C8B-B14F-4D97-AF65-F5344CB8AC3E}">
        <p14:creationId xmlns:p14="http://schemas.microsoft.com/office/powerpoint/2010/main" val="3527369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32</a:t>
            </a:fld>
            <a:endParaRPr lang="en-US"/>
          </a:p>
        </p:txBody>
      </p:sp>
    </p:spTree>
    <p:extLst>
      <p:ext uri="{BB962C8B-B14F-4D97-AF65-F5344CB8AC3E}">
        <p14:creationId xmlns:p14="http://schemas.microsoft.com/office/powerpoint/2010/main" val="2915537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33</a:t>
            </a:fld>
            <a:endParaRPr lang="en-US"/>
          </a:p>
        </p:txBody>
      </p:sp>
    </p:spTree>
    <p:extLst>
      <p:ext uri="{BB962C8B-B14F-4D97-AF65-F5344CB8AC3E}">
        <p14:creationId xmlns:p14="http://schemas.microsoft.com/office/powerpoint/2010/main" val="3106318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34</a:t>
            </a:fld>
            <a:endParaRPr lang="en-US"/>
          </a:p>
        </p:txBody>
      </p:sp>
    </p:spTree>
    <p:extLst>
      <p:ext uri="{BB962C8B-B14F-4D97-AF65-F5344CB8AC3E}">
        <p14:creationId xmlns:p14="http://schemas.microsoft.com/office/powerpoint/2010/main" val="783723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35</a:t>
            </a:fld>
            <a:endParaRPr lang="en-US"/>
          </a:p>
        </p:txBody>
      </p:sp>
    </p:spTree>
    <p:extLst>
      <p:ext uri="{BB962C8B-B14F-4D97-AF65-F5344CB8AC3E}">
        <p14:creationId xmlns:p14="http://schemas.microsoft.com/office/powerpoint/2010/main" val="983985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36</a:t>
            </a:fld>
            <a:endParaRPr lang="en-US"/>
          </a:p>
        </p:txBody>
      </p:sp>
    </p:spTree>
    <p:extLst>
      <p:ext uri="{BB962C8B-B14F-4D97-AF65-F5344CB8AC3E}">
        <p14:creationId xmlns:p14="http://schemas.microsoft.com/office/powerpoint/2010/main" val="2838224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4</a:t>
            </a:fld>
            <a:endParaRPr lang="en-US"/>
          </a:p>
        </p:txBody>
      </p:sp>
    </p:spTree>
    <p:extLst>
      <p:ext uri="{BB962C8B-B14F-4D97-AF65-F5344CB8AC3E}">
        <p14:creationId xmlns:p14="http://schemas.microsoft.com/office/powerpoint/2010/main" val="957749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5</a:t>
            </a:fld>
            <a:endParaRPr lang="en-US"/>
          </a:p>
        </p:txBody>
      </p:sp>
    </p:spTree>
    <p:extLst>
      <p:ext uri="{BB962C8B-B14F-4D97-AF65-F5344CB8AC3E}">
        <p14:creationId xmlns:p14="http://schemas.microsoft.com/office/powerpoint/2010/main" val="3063317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6</a:t>
            </a:fld>
            <a:endParaRPr lang="en-US"/>
          </a:p>
        </p:txBody>
      </p:sp>
    </p:spTree>
    <p:extLst>
      <p:ext uri="{BB962C8B-B14F-4D97-AF65-F5344CB8AC3E}">
        <p14:creationId xmlns:p14="http://schemas.microsoft.com/office/powerpoint/2010/main" val="11600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7</a:t>
            </a:fld>
            <a:endParaRPr lang="en-US"/>
          </a:p>
        </p:txBody>
      </p:sp>
    </p:spTree>
    <p:extLst>
      <p:ext uri="{BB962C8B-B14F-4D97-AF65-F5344CB8AC3E}">
        <p14:creationId xmlns:p14="http://schemas.microsoft.com/office/powerpoint/2010/main" val="3010729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8</a:t>
            </a:fld>
            <a:endParaRPr lang="en-US"/>
          </a:p>
        </p:txBody>
      </p:sp>
    </p:spTree>
    <p:extLst>
      <p:ext uri="{BB962C8B-B14F-4D97-AF65-F5344CB8AC3E}">
        <p14:creationId xmlns:p14="http://schemas.microsoft.com/office/powerpoint/2010/main" val="349865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0D6F18-8656-4148-A3B3-9C4B5A51ACA0}" type="slidenum">
              <a:rPr lang="en-US" smtClean="0"/>
              <a:t>9</a:t>
            </a:fld>
            <a:endParaRPr lang="en-US"/>
          </a:p>
        </p:txBody>
      </p:sp>
    </p:spTree>
    <p:extLst>
      <p:ext uri="{BB962C8B-B14F-4D97-AF65-F5344CB8AC3E}">
        <p14:creationId xmlns:p14="http://schemas.microsoft.com/office/powerpoint/2010/main" val="193499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125FD51-3071-46FA-946D-6A71993400E7}"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1649821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8356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31646276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271913314"/>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7408191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Mock_Q_Mains_anim_0">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3461961071"/>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25461995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686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7313920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678565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ENEFITS_Anim_0">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8564044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6342184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olity_Anim_1">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1550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125FD51-3071-46FA-946D-6A71993400E7}"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461699974"/>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Polity_anim_0">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59149450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8116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19446294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98223" y="4081251"/>
            <a:ext cx="3057105" cy="2640227"/>
          </a:xfrm>
          <a:prstGeom prst="rect">
            <a:avLst/>
          </a:prstGeom>
        </p:spPr>
      </p:pic>
    </p:spTree>
    <p:extLst>
      <p:ext uri="{BB962C8B-B14F-4D97-AF65-F5344CB8AC3E}">
        <p14:creationId xmlns:p14="http://schemas.microsoft.com/office/powerpoint/2010/main" val="22733039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31383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r>
              <a:rPr lang="en-US" smtClean="0"/>
              <a:t>Click icon to add picture</a:t>
            </a:r>
            <a:endParaRPr lang="en-US"/>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511874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t="-10000" b="-10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5578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1"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22-May-17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6661151"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119407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17595640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22-May-17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82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7BACD842-B792-4D55-B337-FC93C6298DA3}" type="datetimeFigureOut">
              <a:rPr lang="en-US" smtClean="0"/>
              <a:t>22-May-17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0216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22-May-17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287665586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5621947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22-May-17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spTree>
    <p:extLst>
      <p:ext uri="{BB962C8B-B14F-4D97-AF65-F5344CB8AC3E}">
        <p14:creationId xmlns:p14="http://schemas.microsoft.com/office/powerpoint/2010/main" val="11424114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22-May-17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331968006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7BACD842-B792-4D55-B337-FC93C6298DA3}" type="datetimeFigureOut">
              <a:rPr lang="en-US" smtClean="0"/>
              <a:t>22-May-17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125FD51-3071-46FA-946D-6A71993400E7}" type="slidenum">
              <a:rPr lang="en-US" smtClean="0"/>
              <a:t>‹#›</a:t>
            </a:fld>
            <a:endParaRPr lang="en-US"/>
          </a:p>
        </p:txBody>
      </p:sp>
    </p:spTree>
    <p:extLst>
      <p:ext uri="{BB962C8B-B14F-4D97-AF65-F5344CB8AC3E}">
        <p14:creationId xmlns:p14="http://schemas.microsoft.com/office/powerpoint/2010/main" val="33991320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4.png"/><Relationship Id="rId7" Type="http://schemas.openxmlformats.org/officeDocument/2006/relationships/diagramLayout" Target="../diagrams/layout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Data" Target="../diagrams/data3.xml"/><Relationship Id="rId11" Type="http://schemas.openxmlformats.org/officeDocument/2006/relationships/image" Target="../media/image40.png"/><Relationship Id="rId5" Type="http://schemas.openxmlformats.org/officeDocument/2006/relationships/image" Target="../media/image35.png"/><Relationship Id="rId10" Type="http://schemas.microsoft.com/office/2007/relationships/diagramDrawing" Target="../diagrams/drawing3.xml"/><Relationship Id="rId4" Type="http://schemas.microsoft.com/office/2007/relationships/hdphoto" Target="../media/hdphoto1.wdp"/><Relationship Id="rId9" Type="http://schemas.openxmlformats.org/officeDocument/2006/relationships/diagramColors" Target="../diagrams/colors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67.jpe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68.png"/><Relationship Id="rId7" Type="http://schemas.openxmlformats.org/officeDocument/2006/relationships/diagramColors" Target="../diagrams/colors10.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6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75.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77.jpeg"/><Relationship Id="rId7" Type="http://schemas.openxmlformats.org/officeDocument/2006/relationships/diagramQuickStyle" Target="../diagrams/quickStyle14.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78.jpeg"/><Relationship Id="rId9" Type="http://schemas.microsoft.com/office/2007/relationships/diagramDrawing" Target="../diagrams/drawing14.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78.jpe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40.png"/><Relationship Id="rId4" Type="http://schemas.openxmlformats.org/officeDocument/2006/relationships/image" Target="../media/image78.jpeg"/></Relationships>
</file>

<file path=ppt/slides/_rels/slide29.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82.png"/><Relationship Id="rId7" Type="http://schemas.openxmlformats.org/officeDocument/2006/relationships/diagramColors" Target="../diagrams/colors15.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46.png"/><Relationship Id="rId4" Type="http://schemas.openxmlformats.org/officeDocument/2006/relationships/diagramLayout" Target="../diagrams/layout4.xml"/><Relationship Id="rId9" Type="http://schemas.openxmlformats.org/officeDocument/2006/relationships/image" Target="../media/image45.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82.png"/><Relationship Id="rId7" Type="http://schemas.openxmlformats.org/officeDocument/2006/relationships/diagramColors" Target="../diagrams/colors16.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89.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48.jpeg"/><Relationship Id="rId4" Type="http://schemas.openxmlformats.org/officeDocument/2006/relationships/diagramLayout" Target="../diagrams/layout5.xml"/><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6.xml"/><Relationship Id="rId11" Type="http://schemas.openxmlformats.org/officeDocument/2006/relationships/image" Target="../media/image51.png"/><Relationship Id="rId5" Type="http://schemas.openxmlformats.org/officeDocument/2006/relationships/diagramQuickStyle" Target="../diagrams/quickStyle6.xml"/><Relationship Id="rId10" Type="http://schemas.openxmlformats.org/officeDocument/2006/relationships/image" Target="../media/image43.png"/><Relationship Id="rId4" Type="http://schemas.openxmlformats.org/officeDocument/2006/relationships/diagramLayout" Target="../diagrams/layout6.xml"/><Relationship Id="rId9"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image" Target="../media/image56.png"/><Relationship Id="rId5" Type="http://schemas.openxmlformats.org/officeDocument/2006/relationships/diagramQuickStyle" Target="../diagrams/quickStyle7.xml"/><Relationship Id="rId10" Type="http://schemas.openxmlformats.org/officeDocument/2006/relationships/image" Target="../media/image55.png"/><Relationship Id="rId4" Type="http://schemas.openxmlformats.org/officeDocument/2006/relationships/diagramLayout" Target="../diagrams/layout7.xml"/><Relationship Id="rId9" Type="http://schemas.openxmlformats.org/officeDocument/2006/relationships/hyperlink" Target="https://www.youtube.com/watch?v=v8CeDM_xqR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r="955" b="9035"/>
          <a:stretch/>
        </p:blipFill>
        <p:spPr>
          <a:xfrm>
            <a:off x="0" y="0"/>
            <a:ext cx="9117623" cy="623374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795523"/>
            <a:ext cx="4484318" cy="3363239"/>
          </a:xfrm>
          <a:prstGeom prst="rect">
            <a:avLst/>
          </a:prstGeom>
        </p:spPr>
      </p:pic>
      <p:graphicFrame>
        <p:nvGraphicFramePr>
          <p:cNvPr id="5" name="Content Placeholder 4"/>
          <p:cNvGraphicFramePr>
            <a:graphicFrameLocks noGrp="1"/>
          </p:cNvGraphicFramePr>
          <p:nvPr>
            <p:ph idx="1"/>
            <p:extLst/>
          </p:nvPr>
        </p:nvGraphicFramePr>
        <p:xfrm>
          <a:off x="1200273" y="93848"/>
          <a:ext cx="8797925" cy="67641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itle 2"/>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dirty="0" smtClean="0">
                <a:solidFill>
                  <a:schemeClr val="bg1"/>
                </a:solidFill>
                <a:effectLst/>
              </a:rPr>
              <a:t>Commercial Banks </a:t>
            </a:r>
            <a:r>
              <a:rPr lang="en-US" dirty="0" smtClean="0">
                <a:solidFill>
                  <a:schemeClr val="bg1"/>
                </a:solidFill>
                <a:effectLst/>
                <a:latin typeface="Franklin Gothic Medium Cond" panose="020B0606030402020204" pitchFamily="34" charset="0"/>
              </a:rPr>
              <a:t>→</a:t>
            </a:r>
            <a:r>
              <a:rPr lang="en-US" dirty="0" smtClean="0">
                <a:solidFill>
                  <a:schemeClr val="bg1"/>
                </a:solidFill>
                <a:effectLst/>
              </a:rPr>
              <a:t>Differential Banks (Chronological order)</a:t>
            </a:r>
            <a:endParaRPr lang="en-US" dirty="0">
              <a:solidFill>
                <a:schemeClr val="bg1"/>
              </a:solidFill>
              <a:effectLst/>
            </a:endParaRPr>
          </a:p>
        </p:txBody>
      </p:sp>
      <p:sp>
        <p:nvSpPr>
          <p:cNvPr id="8" name="Rectangular Callout 7"/>
          <p:cNvSpPr/>
          <p:nvPr/>
        </p:nvSpPr>
        <p:spPr>
          <a:xfrm>
            <a:off x="70338" y="3297115"/>
            <a:ext cx="1740877" cy="791308"/>
          </a:xfrm>
          <a:prstGeom prst="wedgeRectCallout">
            <a:avLst>
              <a:gd name="adj1" fmla="val 56440"/>
              <a:gd name="adj2" fmla="val 208056"/>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4143115"/>
            <a:ext cx="9144000" cy="2446900"/>
          </a:xfrm>
          <a:prstGeom prst="rect">
            <a:avLst/>
          </a:prstGeom>
        </p:spPr>
      </p:pic>
    </p:spTree>
    <p:extLst>
      <p:ext uri="{BB962C8B-B14F-4D97-AF65-F5344CB8AC3E}">
        <p14:creationId xmlns:p14="http://schemas.microsoft.com/office/powerpoint/2010/main" val="40671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172C5FC7-3CF6-4A8D-B792-3DA65ED4B7FD}"/>
                                            </p:graphicEl>
                                          </p:spTgt>
                                        </p:tgtEl>
                                        <p:attrNameLst>
                                          <p:attrName>style.visibility</p:attrName>
                                        </p:attrNameLst>
                                      </p:cBhvr>
                                      <p:to>
                                        <p:strVal val="visible"/>
                                      </p:to>
                                    </p:set>
                                    <p:animEffect transition="in" filter="fade">
                                      <p:cBhvr>
                                        <p:cTn id="12" dur="500"/>
                                        <p:tgtEl>
                                          <p:spTgt spid="5">
                                            <p:graphicEl>
                                              <a:dgm id="{172C5FC7-3CF6-4A8D-B792-3DA65ED4B7F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A48BEB70-07CC-4349-8D74-89855455DDFE}"/>
                                            </p:graphicEl>
                                          </p:spTgt>
                                        </p:tgtEl>
                                        <p:attrNameLst>
                                          <p:attrName>style.visibility</p:attrName>
                                        </p:attrNameLst>
                                      </p:cBhvr>
                                      <p:to>
                                        <p:strVal val="visible"/>
                                      </p:to>
                                    </p:set>
                                    <p:animEffect transition="in" filter="fade">
                                      <p:cBhvr>
                                        <p:cTn id="15" dur="500"/>
                                        <p:tgtEl>
                                          <p:spTgt spid="5">
                                            <p:graphicEl>
                                              <a:dgm id="{A48BEB70-07CC-4349-8D74-89855455DDF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DAEBC85B-52A0-41CB-AA30-24BD9D682C77}"/>
                                            </p:graphicEl>
                                          </p:spTgt>
                                        </p:tgtEl>
                                        <p:attrNameLst>
                                          <p:attrName>style.visibility</p:attrName>
                                        </p:attrNameLst>
                                      </p:cBhvr>
                                      <p:to>
                                        <p:strVal val="visible"/>
                                      </p:to>
                                    </p:set>
                                    <p:animEffect transition="in" filter="fade">
                                      <p:cBhvr>
                                        <p:cTn id="18" dur="500"/>
                                        <p:tgtEl>
                                          <p:spTgt spid="5">
                                            <p:graphicEl>
                                              <a:dgm id="{DAEBC85B-52A0-41CB-AA30-24BD9D682C77}"/>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CD98568B-769C-4AC0-A0DC-3E85650B5B5F}"/>
                                            </p:graphicEl>
                                          </p:spTgt>
                                        </p:tgtEl>
                                        <p:attrNameLst>
                                          <p:attrName>style.visibility</p:attrName>
                                        </p:attrNameLst>
                                      </p:cBhvr>
                                      <p:to>
                                        <p:strVal val="visible"/>
                                      </p:to>
                                    </p:set>
                                    <p:animEffect transition="in" filter="fade">
                                      <p:cBhvr>
                                        <p:cTn id="21" dur="500"/>
                                        <p:tgtEl>
                                          <p:spTgt spid="5">
                                            <p:graphicEl>
                                              <a:dgm id="{CD98568B-769C-4AC0-A0DC-3E85650B5B5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735D4738-B643-42B0-B1C0-F5B23E3168D9}"/>
                                            </p:graphicEl>
                                          </p:spTgt>
                                        </p:tgtEl>
                                        <p:attrNameLst>
                                          <p:attrName>style.visibility</p:attrName>
                                        </p:attrNameLst>
                                      </p:cBhvr>
                                      <p:to>
                                        <p:strVal val="visible"/>
                                      </p:to>
                                    </p:set>
                                    <p:animEffect transition="in" filter="fade">
                                      <p:cBhvr>
                                        <p:cTn id="24" dur="500"/>
                                        <p:tgtEl>
                                          <p:spTgt spid="5">
                                            <p:graphicEl>
                                              <a:dgm id="{735D4738-B643-42B0-B1C0-F5B23E3168D9}"/>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4F3D42BF-9EFC-40BB-844F-FD012CA0EA1C}"/>
                                            </p:graphicEl>
                                          </p:spTgt>
                                        </p:tgtEl>
                                        <p:attrNameLst>
                                          <p:attrName>style.visibility</p:attrName>
                                        </p:attrNameLst>
                                      </p:cBhvr>
                                      <p:to>
                                        <p:strVal val="visible"/>
                                      </p:to>
                                    </p:set>
                                    <p:animEffect transition="in" filter="fade">
                                      <p:cBhvr>
                                        <p:cTn id="27" dur="500"/>
                                        <p:tgtEl>
                                          <p:spTgt spid="5">
                                            <p:graphicEl>
                                              <a:dgm id="{4F3D42BF-9EFC-40BB-844F-FD012CA0EA1C}"/>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266F1E70-2147-4DA9-8C28-A358C31C4374}"/>
                                            </p:graphicEl>
                                          </p:spTgt>
                                        </p:tgtEl>
                                        <p:attrNameLst>
                                          <p:attrName>style.visibility</p:attrName>
                                        </p:attrNameLst>
                                      </p:cBhvr>
                                      <p:to>
                                        <p:strVal val="visible"/>
                                      </p:to>
                                    </p:set>
                                    <p:animEffect transition="in" filter="fade">
                                      <p:cBhvr>
                                        <p:cTn id="30" dur="500"/>
                                        <p:tgtEl>
                                          <p:spTgt spid="5">
                                            <p:graphicEl>
                                              <a:dgm id="{266F1E70-2147-4DA9-8C28-A358C31C4374}"/>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72B4D885-4904-4FC2-990B-73715C954FE2}"/>
                                            </p:graphicEl>
                                          </p:spTgt>
                                        </p:tgtEl>
                                        <p:attrNameLst>
                                          <p:attrName>style.visibility</p:attrName>
                                        </p:attrNameLst>
                                      </p:cBhvr>
                                      <p:to>
                                        <p:strVal val="visible"/>
                                      </p:to>
                                    </p:set>
                                    <p:animEffect transition="in" filter="fade">
                                      <p:cBhvr>
                                        <p:cTn id="33" dur="500"/>
                                        <p:tgtEl>
                                          <p:spTgt spid="5">
                                            <p:graphicEl>
                                              <a:dgm id="{72B4D885-4904-4FC2-990B-73715C954FE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3F9B9D8A-4413-4395-B2F5-8CD178BF4E6A}"/>
                                            </p:graphicEl>
                                          </p:spTgt>
                                        </p:tgtEl>
                                        <p:attrNameLst>
                                          <p:attrName>style.visibility</p:attrName>
                                        </p:attrNameLst>
                                      </p:cBhvr>
                                      <p:to>
                                        <p:strVal val="visible"/>
                                      </p:to>
                                    </p:set>
                                    <p:animEffect transition="in" filter="fade">
                                      <p:cBhvr>
                                        <p:cTn id="36" dur="500"/>
                                        <p:tgtEl>
                                          <p:spTgt spid="5">
                                            <p:graphicEl>
                                              <a:dgm id="{3F9B9D8A-4413-4395-B2F5-8CD178BF4E6A}"/>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5259A460-9512-4A33-BBA7-EF0FFE97949B}"/>
                                            </p:graphicEl>
                                          </p:spTgt>
                                        </p:tgtEl>
                                        <p:attrNameLst>
                                          <p:attrName>style.visibility</p:attrName>
                                        </p:attrNameLst>
                                      </p:cBhvr>
                                      <p:to>
                                        <p:strVal val="visible"/>
                                      </p:to>
                                    </p:set>
                                    <p:animEffect transition="in" filter="fade">
                                      <p:cBhvr>
                                        <p:cTn id="39" dur="500"/>
                                        <p:tgtEl>
                                          <p:spTgt spid="5">
                                            <p:graphicEl>
                                              <a:dgm id="{5259A460-9512-4A33-BBA7-EF0FFE97949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A55B6DD7-4E79-43E6-A264-FF4FD892F136}"/>
                                            </p:graphicEl>
                                          </p:spTgt>
                                        </p:tgtEl>
                                        <p:attrNameLst>
                                          <p:attrName>style.visibility</p:attrName>
                                        </p:attrNameLst>
                                      </p:cBhvr>
                                      <p:to>
                                        <p:strVal val="visible"/>
                                      </p:to>
                                    </p:set>
                                    <p:animEffect transition="in" filter="fade">
                                      <p:cBhvr>
                                        <p:cTn id="42" dur="500"/>
                                        <p:tgtEl>
                                          <p:spTgt spid="5">
                                            <p:graphicEl>
                                              <a:dgm id="{A55B6DD7-4E79-43E6-A264-FF4FD892F136}"/>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graphicEl>
                                              <a:dgm id="{8C0D81A1-26CB-4FF0-A4DD-AB9DEF6623B3}"/>
                                            </p:graphicEl>
                                          </p:spTgt>
                                        </p:tgtEl>
                                        <p:attrNameLst>
                                          <p:attrName>style.visibility</p:attrName>
                                        </p:attrNameLst>
                                      </p:cBhvr>
                                      <p:to>
                                        <p:strVal val="visible"/>
                                      </p:to>
                                    </p:set>
                                    <p:animEffect transition="in" filter="fade">
                                      <p:cBhvr>
                                        <p:cTn id="45" dur="500"/>
                                        <p:tgtEl>
                                          <p:spTgt spid="5">
                                            <p:graphicEl>
                                              <a:dgm id="{8C0D81A1-26CB-4FF0-A4DD-AB9DEF6623B3}"/>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32D80568-54E8-46B1-9943-CA9BB7D6F013}"/>
                                            </p:graphicEl>
                                          </p:spTgt>
                                        </p:tgtEl>
                                        <p:attrNameLst>
                                          <p:attrName>style.visibility</p:attrName>
                                        </p:attrNameLst>
                                      </p:cBhvr>
                                      <p:to>
                                        <p:strVal val="visible"/>
                                      </p:to>
                                    </p:set>
                                    <p:animEffect transition="in" filter="fade">
                                      <p:cBhvr>
                                        <p:cTn id="48" dur="500"/>
                                        <p:tgtEl>
                                          <p:spTgt spid="5">
                                            <p:graphicEl>
                                              <a:dgm id="{32D80568-54E8-46B1-9943-CA9BB7D6F013}"/>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
                                            <p:graphicEl>
                                              <a:dgm id="{A79BE844-11F1-438B-9175-DCB6CC8ED686}"/>
                                            </p:graphicEl>
                                          </p:spTgt>
                                        </p:tgtEl>
                                        <p:attrNameLst>
                                          <p:attrName>style.visibility</p:attrName>
                                        </p:attrNameLst>
                                      </p:cBhvr>
                                      <p:to>
                                        <p:strVal val="visible"/>
                                      </p:to>
                                    </p:set>
                                    <p:animEffect transition="in" filter="fade">
                                      <p:cBhvr>
                                        <p:cTn id="53" dur="500"/>
                                        <p:tgtEl>
                                          <p:spTgt spid="5">
                                            <p:graphicEl>
                                              <a:dgm id="{A79BE844-11F1-438B-9175-DCB6CC8ED686}"/>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graphicEl>
                                              <a:dgm id="{D03FBEDE-7DF1-4C0D-9554-7DEDB14D5248}"/>
                                            </p:graphicEl>
                                          </p:spTgt>
                                        </p:tgtEl>
                                        <p:attrNameLst>
                                          <p:attrName>style.visibility</p:attrName>
                                        </p:attrNameLst>
                                      </p:cBhvr>
                                      <p:to>
                                        <p:strVal val="visible"/>
                                      </p:to>
                                    </p:set>
                                    <p:animEffect transition="in" filter="fade">
                                      <p:cBhvr>
                                        <p:cTn id="58" dur="500"/>
                                        <p:tgtEl>
                                          <p:spTgt spid="5">
                                            <p:graphicEl>
                                              <a:dgm id="{D03FBEDE-7DF1-4C0D-9554-7DEDB14D5248}"/>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graphicEl>
                                              <a:dgm id="{87942E02-5FCC-4727-BAD9-1FBE62EC8A9B}"/>
                                            </p:graphicEl>
                                          </p:spTgt>
                                        </p:tgtEl>
                                        <p:attrNameLst>
                                          <p:attrName>style.visibility</p:attrName>
                                        </p:attrNameLst>
                                      </p:cBhvr>
                                      <p:to>
                                        <p:strVal val="visible"/>
                                      </p:to>
                                    </p:set>
                                    <p:animEffect transition="in" filter="fade">
                                      <p:cBhvr>
                                        <p:cTn id="61" dur="500"/>
                                        <p:tgtEl>
                                          <p:spTgt spid="5">
                                            <p:graphicEl>
                                              <a:dgm id="{87942E02-5FCC-4727-BAD9-1FBE62EC8A9B}"/>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
                                            <p:graphicEl>
                                              <a:dgm id="{44C3400C-B037-4F5C-B1A5-620D54377A88}"/>
                                            </p:graphicEl>
                                          </p:spTgt>
                                        </p:tgtEl>
                                        <p:attrNameLst>
                                          <p:attrName>style.visibility</p:attrName>
                                        </p:attrNameLst>
                                      </p:cBhvr>
                                      <p:to>
                                        <p:strVal val="visible"/>
                                      </p:to>
                                    </p:set>
                                    <p:animEffect transition="in" filter="fade">
                                      <p:cBhvr>
                                        <p:cTn id="66" dur="500"/>
                                        <p:tgtEl>
                                          <p:spTgt spid="5">
                                            <p:graphicEl>
                                              <a:dgm id="{44C3400C-B037-4F5C-B1A5-620D54377A88}"/>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graphicEl>
                                              <a:dgm id="{5F0EDBDC-339A-4ED8-AA7B-524A904BEDE2}"/>
                                            </p:graphicEl>
                                          </p:spTgt>
                                        </p:tgtEl>
                                        <p:attrNameLst>
                                          <p:attrName>style.visibility</p:attrName>
                                        </p:attrNameLst>
                                      </p:cBhvr>
                                      <p:to>
                                        <p:strVal val="visible"/>
                                      </p:to>
                                    </p:set>
                                    <p:animEffect transition="in" filter="fade">
                                      <p:cBhvr>
                                        <p:cTn id="69" dur="500"/>
                                        <p:tgtEl>
                                          <p:spTgt spid="5">
                                            <p:graphicEl>
                                              <a:dgm id="{5F0EDBDC-339A-4ED8-AA7B-524A904BEDE2}"/>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
                                            <p:graphicEl>
                                              <a:dgm id="{385BA899-1911-42F2-9D43-7A6C26679AD9}"/>
                                            </p:graphicEl>
                                          </p:spTgt>
                                        </p:tgtEl>
                                        <p:attrNameLst>
                                          <p:attrName>style.visibility</p:attrName>
                                        </p:attrNameLst>
                                      </p:cBhvr>
                                      <p:to>
                                        <p:strVal val="visible"/>
                                      </p:to>
                                    </p:set>
                                    <p:animEffect transition="in" filter="fade">
                                      <p:cBhvr>
                                        <p:cTn id="74" dur="500"/>
                                        <p:tgtEl>
                                          <p:spTgt spid="5">
                                            <p:graphicEl>
                                              <a:dgm id="{385BA899-1911-42F2-9D43-7A6C26679AD9}"/>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graphicEl>
                                              <a:dgm id="{37A902DA-3DD7-40E3-880C-6E5C6EDBC771}"/>
                                            </p:graphicEl>
                                          </p:spTgt>
                                        </p:tgtEl>
                                        <p:attrNameLst>
                                          <p:attrName>style.visibility</p:attrName>
                                        </p:attrNameLst>
                                      </p:cBhvr>
                                      <p:to>
                                        <p:strVal val="visible"/>
                                      </p:to>
                                    </p:set>
                                    <p:animEffect transition="in" filter="fade">
                                      <p:cBhvr>
                                        <p:cTn id="77" dur="500"/>
                                        <p:tgtEl>
                                          <p:spTgt spid="5">
                                            <p:graphicEl>
                                              <a:dgm id="{37A902DA-3DD7-40E3-880C-6E5C6EDBC77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graphicEl>
                                              <a:dgm id="{77E6AF5C-5DC1-4CBB-89ED-B46608A81851}"/>
                                            </p:graphicEl>
                                          </p:spTgt>
                                        </p:tgtEl>
                                        <p:attrNameLst>
                                          <p:attrName>style.visibility</p:attrName>
                                        </p:attrNameLst>
                                      </p:cBhvr>
                                      <p:to>
                                        <p:strVal val="visible"/>
                                      </p:to>
                                    </p:set>
                                    <p:animEffect transition="in" filter="fade">
                                      <p:cBhvr>
                                        <p:cTn id="80" dur="500"/>
                                        <p:tgtEl>
                                          <p:spTgt spid="5">
                                            <p:graphicEl>
                                              <a:dgm id="{77E6AF5C-5DC1-4CBB-89ED-B46608A81851}"/>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down)">
                                      <p:cBhvr>
                                        <p:cTn id="8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847399"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Cooperative earlier “state registrar of cooperatives”</a:t>
            </a:r>
            <a:endParaRPr lang="en-US" dirty="0"/>
          </a:p>
        </p:txBody>
      </p:sp>
    </p:spTree>
    <p:extLst>
      <p:ext uri="{BB962C8B-B14F-4D97-AF65-F5344CB8AC3E}">
        <p14:creationId xmlns:p14="http://schemas.microsoft.com/office/powerpoint/2010/main" val="196869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26649B2-2148-4F6D-9FC9-367699891249}"/>
                                            </p:graphicEl>
                                          </p:spTgt>
                                        </p:tgtEl>
                                        <p:attrNameLst>
                                          <p:attrName>style.visibility</p:attrName>
                                        </p:attrNameLst>
                                      </p:cBhvr>
                                      <p:to>
                                        <p:strVal val="visible"/>
                                      </p:to>
                                    </p:set>
                                    <p:animEffect transition="in" filter="fade">
                                      <p:cBhvr>
                                        <p:cTn id="7" dur="500"/>
                                        <p:tgtEl>
                                          <p:spTgt spid="4">
                                            <p:graphicEl>
                                              <a:dgm id="{026649B2-2148-4F6D-9FC9-36769989124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0A95D7D2-2506-4EB9-86E6-240A7C9B27BD}"/>
                                            </p:graphicEl>
                                          </p:spTgt>
                                        </p:tgtEl>
                                        <p:attrNameLst>
                                          <p:attrName>style.visibility</p:attrName>
                                        </p:attrNameLst>
                                      </p:cBhvr>
                                      <p:to>
                                        <p:strVal val="visible"/>
                                      </p:to>
                                    </p:set>
                                    <p:animEffect transition="in" filter="fade">
                                      <p:cBhvr>
                                        <p:cTn id="12" dur="500"/>
                                        <p:tgtEl>
                                          <p:spTgt spid="4">
                                            <p:graphicEl>
                                              <a:dgm id="{0A95D7D2-2506-4EB9-86E6-240A7C9B27B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4030AF2-C501-4620-9869-B0D0FA0400EF}"/>
                                            </p:graphicEl>
                                          </p:spTgt>
                                        </p:tgtEl>
                                        <p:attrNameLst>
                                          <p:attrName>style.visibility</p:attrName>
                                        </p:attrNameLst>
                                      </p:cBhvr>
                                      <p:to>
                                        <p:strVal val="visible"/>
                                      </p:to>
                                    </p:set>
                                    <p:animEffect transition="in" filter="fade">
                                      <p:cBhvr>
                                        <p:cTn id="17" dur="500"/>
                                        <p:tgtEl>
                                          <p:spTgt spid="4">
                                            <p:graphicEl>
                                              <a:dgm id="{B4030AF2-C501-4620-9869-B0D0FA0400E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A8D0517-64CE-4697-AACC-459102DB898E}"/>
                                            </p:graphicEl>
                                          </p:spTgt>
                                        </p:tgtEl>
                                        <p:attrNameLst>
                                          <p:attrName>style.visibility</p:attrName>
                                        </p:attrNameLst>
                                      </p:cBhvr>
                                      <p:to>
                                        <p:strVal val="visible"/>
                                      </p:to>
                                    </p:set>
                                    <p:animEffect transition="in" filter="fade">
                                      <p:cBhvr>
                                        <p:cTn id="22" dur="500"/>
                                        <p:tgtEl>
                                          <p:spTgt spid="4">
                                            <p:graphicEl>
                                              <a:dgm id="{4A8D0517-64CE-4697-AACC-459102DB898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EA555D7B-0BBE-440A-86B4-EF380FF896AA}"/>
                                            </p:graphicEl>
                                          </p:spTgt>
                                        </p:tgtEl>
                                        <p:attrNameLst>
                                          <p:attrName>style.visibility</p:attrName>
                                        </p:attrNameLst>
                                      </p:cBhvr>
                                      <p:to>
                                        <p:strVal val="visible"/>
                                      </p:to>
                                    </p:set>
                                    <p:animEffect transition="in" filter="fade">
                                      <p:cBhvr>
                                        <p:cTn id="27" dur="500"/>
                                        <p:tgtEl>
                                          <p:spTgt spid="4">
                                            <p:graphicEl>
                                              <a:dgm id="{EA555D7B-0BBE-440A-86B4-EF380FF896A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FC74A86B-A1FC-484E-9BC3-646115E74EED}"/>
                                            </p:graphicEl>
                                          </p:spTgt>
                                        </p:tgtEl>
                                        <p:attrNameLst>
                                          <p:attrName>style.visibility</p:attrName>
                                        </p:attrNameLst>
                                      </p:cBhvr>
                                      <p:to>
                                        <p:strVal val="visible"/>
                                      </p:to>
                                    </p:set>
                                    <p:animEffect transition="in" filter="fade">
                                      <p:cBhvr>
                                        <p:cTn id="32" dur="500"/>
                                        <p:tgtEl>
                                          <p:spTgt spid="4">
                                            <p:graphicEl>
                                              <a:dgm id="{FC74A86B-A1FC-484E-9BC3-646115E74EE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EA4760C5-67FF-419C-9AAE-C4D231241277}"/>
                                            </p:graphicEl>
                                          </p:spTgt>
                                        </p:tgtEl>
                                        <p:attrNameLst>
                                          <p:attrName>style.visibility</p:attrName>
                                        </p:attrNameLst>
                                      </p:cBhvr>
                                      <p:to>
                                        <p:strVal val="visible"/>
                                      </p:to>
                                    </p:set>
                                    <p:animEffect transition="in" filter="fade">
                                      <p:cBhvr>
                                        <p:cTn id="37" dur="500"/>
                                        <p:tgtEl>
                                          <p:spTgt spid="4">
                                            <p:graphicEl>
                                              <a:dgm id="{EA4760C5-67FF-419C-9AAE-C4D23124127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2D605AC8-5368-4746-A218-5005766AA462}"/>
                                            </p:graphicEl>
                                          </p:spTgt>
                                        </p:tgtEl>
                                        <p:attrNameLst>
                                          <p:attrName>style.visibility</p:attrName>
                                        </p:attrNameLst>
                                      </p:cBhvr>
                                      <p:to>
                                        <p:strVal val="visible"/>
                                      </p:to>
                                    </p:set>
                                    <p:animEffect transition="in" filter="fade">
                                      <p:cBhvr>
                                        <p:cTn id="42" dur="500"/>
                                        <p:tgtEl>
                                          <p:spTgt spid="4">
                                            <p:graphicEl>
                                              <a:dgm id="{2D605AC8-5368-4746-A218-5005766AA46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17AA2BCF-0CE4-4A19-A31F-D788D2FB6B12}"/>
                                            </p:graphicEl>
                                          </p:spTgt>
                                        </p:tgtEl>
                                        <p:attrNameLst>
                                          <p:attrName>style.visibility</p:attrName>
                                        </p:attrNameLst>
                                      </p:cBhvr>
                                      <p:to>
                                        <p:strVal val="visible"/>
                                      </p:to>
                                    </p:set>
                                    <p:animEffect transition="in" filter="fade">
                                      <p:cBhvr>
                                        <p:cTn id="47" dur="500"/>
                                        <p:tgtEl>
                                          <p:spTgt spid="4">
                                            <p:graphicEl>
                                              <a:dgm id="{17AA2BCF-0CE4-4A19-A31F-D788D2FB6B12}"/>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C8E91F4A-B360-471D-B00E-0047DC434395}"/>
                                            </p:graphicEl>
                                          </p:spTgt>
                                        </p:tgtEl>
                                        <p:attrNameLst>
                                          <p:attrName>style.visibility</p:attrName>
                                        </p:attrNameLst>
                                      </p:cBhvr>
                                      <p:to>
                                        <p:strVal val="visible"/>
                                      </p:to>
                                    </p:set>
                                    <p:animEffect transition="in" filter="fade">
                                      <p:cBhvr>
                                        <p:cTn id="52" dur="500"/>
                                        <p:tgtEl>
                                          <p:spTgt spid="4">
                                            <p:graphicEl>
                                              <a:dgm id="{C8E91F4A-B360-471D-B00E-0047DC43439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66E93042-B882-47F7-9E77-A8D8659969A0}"/>
                                            </p:graphicEl>
                                          </p:spTgt>
                                        </p:tgtEl>
                                        <p:attrNameLst>
                                          <p:attrName>style.visibility</p:attrName>
                                        </p:attrNameLst>
                                      </p:cBhvr>
                                      <p:to>
                                        <p:strVal val="visible"/>
                                      </p:to>
                                    </p:set>
                                    <p:animEffect transition="in" filter="fade">
                                      <p:cBhvr>
                                        <p:cTn id="57" dur="500"/>
                                        <p:tgtEl>
                                          <p:spTgt spid="4">
                                            <p:graphicEl>
                                              <a:dgm id="{66E93042-B882-47F7-9E77-A8D8659969A0}"/>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7A0268CC-67C4-442B-91A3-20343D8C5D6F}"/>
                                            </p:graphicEl>
                                          </p:spTgt>
                                        </p:tgtEl>
                                        <p:attrNameLst>
                                          <p:attrName>style.visibility</p:attrName>
                                        </p:attrNameLst>
                                      </p:cBhvr>
                                      <p:to>
                                        <p:strVal val="visible"/>
                                      </p:to>
                                    </p:set>
                                    <p:animEffect transition="in" filter="fade">
                                      <p:cBhvr>
                                        <p:cTn id="62" dur="500"/>
                                        <p:tgtEl>
                                          <p:spTgt spid="4">
                                            <p:graphicEl>
                                              <a:dgm id="{7A0268CC-67C4-442B-91A3-20343D8C5D6F}"/>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graphicEl>
                                              <a:dgm id="{6A52BD98-2C71-48B8-9CC3-9721FE91EA7F}"/>
                                            </p:graphicEl>
                                          </p:spTgt>
                                        </p:tgtEl>
                                        <p:attrNameLst>
                                          <p:attrName>style.visibility</p:attrName>
                                        </p:attrNameLst>
                                      </p:cBhvr>
                                      <p:to>
                                        <p:strVal val="visible"/>
                                      </p:to>
                                    </p:set>
                                    <p:animEffect transition="in" filter="fade">
                                      <p:cBhvr>
                                        <p:cTn id="67" dur="500"/>
                                        <p:tgtEl>
                                          <p:spTgt spid="4">
                                            <p:graphicEl>
                                              <a:dgm id="{6A52BD98-2C71-48B8-9CC3-9721FE91EA7F}"/>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graphicEl>
                                              <a:dgm id="{6EDE8A33-E394-4029-BDE1-C463AF42BFD2}"/>
                                            </p:graphicEl>
                                          </p:spTgt>
                                        </p:tgtEl>
                                        <p:attrNameLst>
                                          <p:attrName>style.visibility</p:attrName>
                                        </p:attrNameLst>
                                      </p:cBhvr>
                                      <p:to>
                                        <p:strVal val="visible"/>
                                      </p:to>
                                    </p:set>
                                    <p:animEffect transition="in" filter="fade">
                                      <p:cBhvr>
                                        <p:cTn id="72" dur="500"/>
                                        <p:tgtEl>
                                          <p:spTgt spid="4">
                                            <p:graphicEl>
                                              <a:dgm id="{6EDE8A33-E394-4029-BDE1-C463AF42BFD2}"/>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graphicEl>
                                              <a:dgm id="{2261643B-8068-4C37-9E45-E51FE1D233F8}"/>
                                            </p:graphicEl>
                                          </p:spTgt>
                                        </p:tgtEl>
                                        <p:attrNameLst>
                                          <p:attrName>style.visibility</p:attrName>
                                        </p:attrNameLst>
                                      </p:cBhvr>
                                      <p:to>
                                        <p:strVal val="visible"/>
                                      </p:to>
                                    </p:set>
                                    <p:animEffect transition="in" filter="fade">
                                      <p:cBhvr>
                                        <p:cTn id="77" dur="500"/>
                                        <p:tgtEl>
                                          <p:spTgt spid="4">
                                            <p:graphicEl>
                                              <a:dgm id="{2261643B-8068-4C37-9E45-E51FE1D233F8}"/>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graphicEl>
                                              <a:dgm id="{468457F9-CA31-481E-A2BD-A4AD9BD99762}"/>
                                            </p:graphicEl>
                                          </p:spTgt>
                                        </p:tgtEl>
                                        <p:attrNameLst>
                                          <p:attrName>style.visibility</p:attrName>
                                        </p:attrNameLst>
                                      </p:cBhvr>
                                      <p:to>
                                        <p:strVal val="visible"/>
                                      </p:to>
                                    </p:set>
                                    <p:animEffect transition="in" filter="fade">
                                      <p:cBhvr>
                                        <p:cTn id="82" dur="500"/>
                                        <p:tgtEl>
                                          <p:spTgt spid="4">
                                            <p:graphicEl>
                                              <a:dgm id="{468457F9-CA31-481E-A2BD-A4AD9BD99762}"/>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
                                            <p:graphicEl>
                                              <a:dgm id="{827B7A0D-A32D-4EE5-9E56-54D73FD68007}"/>
                                            </p:graphicEl>
                                          </p:spTgt>
                                        </p:tgtEl>
                                        <p:attrNameLst>
                                          <p:attrName>style.visibility</p:attrName>
                                        </p:attrNameLst>
                                      </p:cBhvr>
                                      <p:to>
                                        <p:strVal val="visible"/>
                                      </p:to>
                                    </p:set>
                                    <p:animEffect transition="in" filter="fade">
                                      <p:cBhvr>
                                        <p:cTn id="87" dur="500"/>
                                        <p:tgtEl>
                                          <p:spTgt spid="4">
                                            <p:graphicEl>
                                              <a:dgm id="{827B7A0D-A32D-4EE5-9E56-54D73FD68007}"/>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graphicEl>
                                              <a:dgm id="{8B8E5481-B6E9-46D7-B4AB-232C63CD9E84}"/>
                                            </p:graphicEl>
                                          </p:spTgt>
                                        </p:tgtEl>
                                        <p:attrNameLst>
                                          <p:attrName>style.visibility</p:attrName>
                                        </p:attrNameLst>
                                      </p:cBhvr>
                                      <p:to>
                                        <p:strVal val="visible"/>
                                      </p:to>
                                    </p:set>
                                    <p:animEffect transition="in" filter="fade">
                                      <p:cBhvr>
                                        <p:cTn id="92" dur="500"/>
                                        <p:tgtEl>
                                          <p:spTgt spid="4">
                                            <p:graphicEl>
                                              <a:dgm id="{8B8E5481-B6E9-46D7-B4AB-232C63CD9E84}"/>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graphicEl>
                                              <a:dgm id="{9DF1E253-41BA-4682-87F1-58A4E5D5F7F6}"/>
                                            </p:graphicEl>
                                          </p:spTgt>
                                        </p:tgtEl>
                                        <p:attrNameLst>
                                          <p:attrName>style.visibility</p:attrName>
                                        </p:attrNameLst>
                                      </p:cBhvr>
                                      <p:to>
                                        <p:strVal val="visible"/>
                                      </p:to>
                                    </p:set>
                                    <p:animEffect transition="in" filter="fade">
                                      <p:cBhvr>
                                        <p:cTn id="97" dur="500"/>
                                        <p:tgtEl>
                                          <p:spTgt spid="4">
                                            <p:graphicEl>
                                              <a:dgm id="{9DF1E253-41BA-4682-87F1-58A4E5D5F7F6}"/>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
                                            <p:graphicEl>
                                              <a:dgm id="{C3CCCA4C-2FF1-4FE0-9EEC-EB592EC73732}"/>
                                            </p:graphicEl>
                                          </p:spTgt>
                                        </p:tgtEl>
                                        <p:attrNameLst>
                                          <p:attrName>style.visibility</p:attrName>
                                        </p:attrNameLst>
                                      </p:cBhvr>
                                      <p:to>
                                        <p:strVal val="visible"/>
                                      </p:to>
                                    </p:set>
                                    <p:animEffect transition="in" filter="fade">
                                      <p:cBhvr>
                                        <p:cTn id="102" dur="500"/>
                                        <p:tgtEl>
                                          <p:spTgt spid="4">
                                            <p:graphicEl>
                                              <a:dgm id="{C3CCCA4C-2FF1-4FE0-9EEC-EB592EC73732}"/>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
                                            <p:graphicEl>
                                              <a:dgm id="{6D1804BD-8F3A-46FA-B2C2-6E1DD5865893}"/>
                                            </p:graphicEl>
                                          </p:spTgt>
                                        </p:tgtEl>
                                        <p:attrNameLst>
                                          <p:attrName>style.visibility</p:attrName>
                                        </p:attrNameLst>
                                      </p:cBhvr>
                                      <p:to>
                                        <p:strVal val="visible"/>
                                      </p:to>
                                    </p:set>
                                    <p:animEffect transition="in" filter="fade">
                                      <p:cBhvr>
                                        <p:cTn id="107" dur="500"/>
                                        <p:tgtEl>
                                          <p:spTgt spid="4">
                                            <p:graphicEl>
                                              <a:dgm id="{6D1804BD-8F3A-46FA-B2C2-6E1DD5865893}"/>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
                                            <p:graphicEl>
                                              <a:dgm id="{3052691B-E7A2-4BB8-99BD-2BF36A635191}"/>
                                            </p:graphicEl>
                                          </p:spTgt>
                                        </p:tgtEl>
                                        <p:attrNameLst>
                                          <p:attrName>style.visibility</p:attrName>
                                        </p:attrNameLst>
                                      </p:cBhvr>
                                      <p:to>
                                        <p:strVal val="visible"/>
                                      </p:to>
                                    </p:set>
                                    <p:animEffect transition="in" filter="fade">
                                      <p:cBhvr>
                                        <p:cTn id="112" dur="500"/>
                                        <p:tgtEl>
                                          <p:spTgt spid="4">
                                            <p:graphicEl>
                                              <a:dgm id="{3052691B-E7A2-4BB8-99BD-2BF36A635191}"/>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BF4A529C-C88A-4ED2-A791-DE7113363F48}"/>
                                            </p:graphicEl>
                                          </p:spTgt>
                                        </p:tgtEl>
                                        <p:attrNameLst>
                                          <p:attrName>style.visibility</p:attrName>
                                        </p:attrNameLst>
                                      </p:cBhvr>
                                      <p:to>
                                        <p:strVal val="visible"/>
                                      </p:to>
                                    </p:set>
                                    <p:animEffect transition="in" filter="fade">
                                      <p:cBhvr>
                                        <p:cTn id="117" dur="500"/>
                                        <p:tgtEl>
                                          <p:spTgt spid="4">
                                            <p:graphicEl>
                                              <a:dgm id="{BF4A529C-C88A-4ED2-A791-DE7113363F48}"/>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
                                            <p:graphicEl>
                                              <a:dgm id="{4B8D1499-C83E-480D-B0F4-91654C198C76}"/>
                                            </p:graphicEl>
                                          </p:spTgt>
                                        </p:tgtEl>
                                        <p:attrNameLst>
                                          <p:attrName>style.visibility</p:attrName>
                                        </p:attrNameLst>
                                      </p:cBhvr>
                                      <p:to>
                                        <p:strVal val="visible"/>
                                      </p:to>
                                    </p:set>
                                    <p:animEffect transition="in" filter="fade">
                                      <p:cBhvr>
                                        <p:cTn id="122" dur="500"/>
                                        <p:tgtEl>
                                          <p:spTgt spid="4">
                                            <p:graphicEl>
                                              <a:dgm id="{4B8D1499-C83E-480D-B0F4-91654C198C7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507" y="105508"/>
            <a:ext cx="7016261" cy="6590243"/>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662" y="1019908"/>
            <a:ext cx="1606062" cy="1606062"/>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5601" y="3901402"/>
            <a:ext cx="1761124" cy="1576206"/>
          </a:xfrm>
          <a:prstGeom prst="rect">
            <a:avLst/>
          </a:prstGeom>
        </p:spPr>
      </p:pic>
      <p:sp>
        <p:nvSpPr>
          <p:cNvPr id="4" name="Rectangle 3"/>
          <p:cNvSpPr/>
          <p:nvPr/>
        </p:nvSpPr>
        <p:spPr>
          <a:xfrm>
            <a:off x="2620108" y="896816"/>
            <a:ext cx="1644161" cy="26113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4269" y="896814"/>
            <a:ext cx="2514601" cy="26113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20108" y="3604846"/>
            <a:ext cx="1644161" cy="176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6866792" y="3604846"/>
            <a:ext cx="2277208" cy="817685"/>
          </a:xfrm>
          <a:prstGeom prst="wedgeRectCallout">
            <a:avLst>
              <a:gd name="adj1" fmla="val -72184"/>
              <a:gd name="adj2" fmla="val -21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Land development banks…long term</a:t>
            </a:r>
            <a:endParaRPr lang="en-US" sz="2000" dirty="0"/>
          </a:p>
        </p:txBody>
      </p:sp>
      <p:sp>
        <p:nvSpPr>
          <p:cNvPr id="9" name="Rectangle 8"/>
          <p:cNvSpPr/>
          <p:nvPr/>
        </p:nvSpPr>
        <p:spPr>
          <a:xfrm>
            <a:off x="4343401" y="3604846"/>
            <a:ext cx="2435469" cy="1767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30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0"/>
                                  </p:stCondLst>
                                  <p:childTnLst>
                                    <p:animEffect transition="out" filter="barn(inVertic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0" nodeType="clickEffect">
                                  <p:stCondLst>
                                    <p:cond delay="0"/>
                                  </p:stCondLst>
                                  <p:childTnLst>
                                    <p:animEffect transition="out" filter="barn(inVertical)">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73037" y="624254"/>
          <a:ext cx="8797925" cy="5829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“RURAL” Cooperative Banks Hierarchy</a:t>
            </a:r>
            <a:endParaRPr lang="en-US" dirty="0"/>
          </a:p>
        </p:txBody>
      </p:sp>
      <p:sp>
        <p:nvSpPr>
          <p:cNvPr id="5" name="Down Arrow 4"/>
          <p:cNvSpPr/>
          <p:nvPr/>
        </p:nvSpPr>
        <p:spPr>
          <a:xfrm>
            <a:off x="8211783" y="1864049"/>
            <a:ext cx="882338" cy="4337109"/>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3200" dirty="0" smtClean="0"/>
              <a:t>NABARD Lending</a:t>
            </a:r>
            <a:endParaRPr lang="en-US" sz="3200" dirty="0"/>
          </a:p>
        </p:txBody>
      </p:sp>
      <p:sp>
        <p:nvSpPr>
          <p:cNvPr id="6" name="Up Arrow 5"/>
          <p:cNvSpPr/>
          <p:nvPr/>
        </p:nvSpPr>
        <p:spPr>
          <a:xfrm>
            <a:off x="938748" y="2116445"/>
            <a:ext cx="1023457" cy="4337109"/>
          </a:xfrm>
          <a:prstGeom prst="upArrow">
            <a:avLst>
              <a:gd name="adj1" fmla="val 66394"/>
              <a:gd name="adj2"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4400" dirty="0" smtClean="0"/>
              <a:t>Surplus Funds</a:t>
            </a:r>
            <a:endParaRPr lang="en-US" sz="4400" dirty="0"/>
          </a:p>
        </p:txBody>
      </p:sp>
      <p:sp>
        <p:nvSpPr>
          <p:cNvPr id="7" name="Left Arrow 6"/>
          <p:cNvSpPr/>
          <p:nvPr/>
        </p:nvSpPr>
        <p:spPr>
          <a:xfrm>
            <a:off x="-674567" y="624254"/>
            <a:ext cx="3532067" cy="1644241"/>
          </a:xfrm>
          <a:prstGeom prst="leftArrow">
            <a:avLst>
              <a:gd name="adj1" fmla="val 77338"/>
              <a:gd name="adj2"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Parked in State Bonds</a:t>
            </a:r>
          </a:p>
          <a:p>
            <a:pPr algn="ctr"/>
            <a:r>
              <a:rPr lang="en-US" sz="2800" dirty="0" smtClean="0"/>
              <a:t>(SLR/ above)</a:t>
            </a:r>
            <a:endParaRPr lang="en-US" sz="2800" dirty="0"/>
          </a:p>
        </p:txBody>
      </p:sp>
    </p:spTree>
    <p:extLst>
      <p:ext uri="{BB962C8B-B14F-4D97-AF65-F5344CB8AC3E}">
        <p14:creationId xmlns:p14="http://schemas.microsoft.com/office/powerpoint/2010/main" val="305447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C350AB85-0A2D-4656-9B72-024E68128B7F}"/>
                                            </p:graphicEl>
                                          </p:spTgt>
                                        </p:tgtEl>
                                        <p:attrNameLst>
                                          <p:attrName>style.visibility</p:attrName>
                                        </p:attrNameLst>
                                      </p:cBhvr>
                                      <p:to>
                                        <p:strVal val="visible"/>
                                      </p:to>
                                    </p:set>
                                    <p:animEffect transition="in" filter="fade">
                                      <p:cBhvr>
                                        <p:cTn id="7" dur="500"/>
                                        <p:tgtEl>
                                          <p:spTgt spid="4">
                                            <p:graphicEl>
                                              <a:dgm id="{C350AB85-0A2D-4656-9B72-024E68128B7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8AF3E8E-FB84-4CA5-A79A-82F26C3FDB66}"/>
                                            </p:graphicEl>
                                          </p:spTgt>
                                        </p:tgtEl>
                                        <p:attrNameLst>
                                          <p:attrName>style.visibility</p:attrName>
                                        </p:attrNameLst>
                                      </p:cBhvr>
                                      <p:to>
                                        <p:strVal val="visible"/>
                                      </p:to>
                                    </p:set>
                                    <p:animEffect transition="in" filter="fade">
                                      <p:cBhvr>
                                        <p:cTn id="12" dur="500"/>
                                        <p:tgtEl>
                                          <p:spTgt spid="4">
                                            <p:graphicEl>
                                              <a:dgm id="{48AF3E8E-FB84-4CA5-A79A-82F26C3FDB6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D5BFCAED-4479-4521-A9F9-6FAA2F25C292}"/>
                                            </p:graphicEl>
                                          </p:spTgt>
                                        </p:tgtEl>
                                        <p:attrNameLst>
                                          <p:attrName>style.visibility</p:attrName>
                                        </p:attrNameLst>
                                      </p:cBhvr>
                                      <p:to>
                                        <p:strVal val="visible"/>
                                      </p:to>
                                    </p:set>
                                    <p:animEffect transition="in" filter="fade">
                                      <p:cBhvr>
                                        <p:cTn id="17" dur="500"/>
                                        <p:tgtEl>
                                          <p:spTgt spid="4">
                                            <p:graphicEl>
                                              <a:dgm id="{D5BFCAED-4479-4521-A9F9-6FAA2F25C29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01BAAF04-9624-42C9-856E-7933E3091816}"/>
                                            </p:graphicEl>
                                          </p:spTgt>
                                        </p:tgtEl>
                                        <p:attrNameLst>
                                          <p:attrName>style.visibility</p:attrName>
                                        </p:attrNameLst>
                                      </p:cBhvr>
                                      <p:to>
                                        <p:strVal val="visible"/>
                                      </p:to>
                                    </p:set>
                                    <p:animEffect transition="in" filter="fade">
                                      <p:cBhvr>
                                        <p:cTn id="22" dur="500"/>
                                        <p:tgtEl>
                                          <p:spTgt spid="4">
                                            <p:graphicEl>
                                              <a:dgm id="{01BAAF04-9624-42C9-856E-7933E309181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B164A52A-79D5-4ADC-BED1-CB4DDB03BAC7}"/>
                                            </p:graphicEl>
                                          </p:spTgt>
                                        </p:tgtEl>
                                        <p:attrNameLst>
                                          <p:attrName>style.visibility</p:attrName>
                                        </p:attrNameLst>
                                      </p:cBhvr>
                                      <p:to>
                                        <p:strVal val="visible"/>
                                      </p:to>
                                    </p:set>
                                    <p:animEffect transition="in" filter="fade">
                                      <p:cBhvr>
                                        <p:cTn id="27" dur="500"/>
                                        <p:tgtEl>
                                          <p:spTgt spid="4">
                                            <p:graphicEl>
                                              <a:dgm id="{B164A52A-79D5-4ADC-BED1-CB4DDB03BAC7}"/>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B23C1B79-49B8-49FD-BB07-AD0524E1A366}"/>
                                            </p:graphicEl>
                                          </p:spTgt>
                                        </p:tgtEl>
                                        <p:attrNameLst>
                                          <p:attrName>style.visibility</p:attrName>
                                        </p:attrNameLst>
                                      </p:cBhvr>
                                      <p:to>
                                        <p:strVal val="visible"/>
                                      </p:to>
                                    </p:set>
                                    <p:animEffect transition="in" filter="fade">
                                      <p:cBhvr>
                                        <p:cTn id="32" dur="500"/>
                                        <p:tgtEl>
                                          <p:spTgt spid="4">
                                            <p:graphicEl>
                                              <a:dgm id="{B23C1B79-49B8-49FD-BB07-AD0524E1A36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randombar(horizontal)">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smtClean="0"/>
              <a:t>Mock Qs.</a:t>
            </a:r>
            <a:endParaRPr lang="en-US" dirty="0"/>
          </a:p>
        </p:txBody>
      </p:sp>
      <p:sp>
        <p:nvSpPr>
          <p:cNvPr id="6" name="Content Placeholder 5"/>
          <p:cNvSpPr>
            <a:spLocks noGrp="1"/>
          </p:cNvSpPr>
          <p:nvPr>
            <p:ph idx="1"/>
          </p:nvPr>
        </p:nvSpPr>
        <p:spPr/>
        <p:txBody>
          <a:bodyPr>
            <a:normAutofit/>
          </a:bodyPr>
          <a:lstStyle/>
          <a:p>
            <a:pPr marL="0" indent="0">
              <a:buNone/>
            </a:pPr>
            <a:r>
              <a:rPr lang="en-US" sz="4800" dirty="0" smtClean="0"/>
              <a:t>(A)State Governments are net debtors to cooperative banks</a:t>
            </a:r>
          </a:p>
          <a:p>
            <a:pPr marL="0" indent="0">
              <a:buNone/>
            </a:pPr>
            <a:r>
              <a:rPr lang="en-US" sz="4800" dirty="0" smtClean="0"/>
              <a:t>(R). Cooperative banks park their surplus funds into bonds</a:t>
            </a:r>
            <a:r>
              <a:rPr lang="en-US" sz="4800" dirty="0"/>
              <a:t> </a:t>
            </a:r>
            <a:r>
              <a:rPr lang="en-US" sz="4800" dirty="0" smtClean="0"/>
              <a:t>of state governments</a:t>
            </a:r>
          </a:p>
          <a:p>
            <a:pPr marL="0" indent="0">
              <a:buNone/>
            </a:pPr>
            <a:r>
              <a:rPr lang="en-US" sz="4800" dirty="0" smtClean="0">
                <a:solidFill>
                  <a:srgbClr val="FF0000"/>
                </a:solidFill>
              </a:rPr>
              <a:t>Both right, R explains A</a:t>
            </a:r>
          </a:p>
          <a:p>
            <a:pPr marL="514350" indent="-514350">
              <a:buAutoNum type="alphaUcParenBoth"/>
            </a:pPr>
            <a:endParaRPr lang="en-US" sz="4800" dirty="0"/>
          </a:p>
          <a:p>
            <a:pPr marL="514350" indent="-514350">
              <a:buAutoNum type="alphaUcParenBoth"/>
            </a:pPr>
            <a:endParaRPr lang="en-US" sz="4800" dirty="0"/>
          </a:p>
        </p:txBody>
      </p:sp>
    </p:spTree>
    <p:extLst>
      <p:ext uri="{BB962C8B-B14F-4D97-AF65-F5344CB8AC3E}">
        <p14:creationId xmlns:p14="http://schemas.microsoft.com/office/powerpoint/2010/main" val="1614836259"/>
      </p:ext>
    </p:extLst>
  </p:cSld>
  <p:clrMapOvr>
    <a:masterClrMapping/>
  </p:clrMapOvr>
  <p:timing>
    <p:tnLst>
      <p:par>
        <p:cTn id="1" dur="indefinite" restart="never" nodeType="tmRoot"/>
      </p:par>
    </p:tnLst>
    <p:bldLst>
      <p:bldP spid="6" grpId="0" build="p"/>
      <p:bldP spid="6"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UPSC Prelims-2003</a:t>
            </a:r>
            <a:endParaRPr lang="en-US" dirty="0"/>
          </a:p>
        </p:txBody>
      </p:sp>
      <p:sp>
        <p:nvSpPr>
          <p:cNvPr id="4" name="Content Placeholder 3"/>
          <p:cNvSpPr>
            <a:spLocks noGrp="1"/>
          </p:cNvSpPr>
          <p:nvPr>
            <p:ph idx="1"/>
          </p:nvPr>
        </p:nvSpPr>
        <p:spPr/>
        <p:txBody>
          <a:bodyPr/>
          <a:lstStyle/>
          <a:p>
            <a:pPr marL="0" indent="0">
              <a:buNone/>
            </a:pPr>
            <a:r>
              <a:rPr lang="en-US" dirty="0"/>
              <a:t>Which of the following grant(s) direct credit assistance to rural households?</a:t>
            </a:r>
          </a:p>
          <a:p>
            <a:pPr marL="514350" indent="-514350">
              <a:buAutoNum type="arabicPeriod"/>
            </a:pPr>
            <a:r>
              <a:rPr lang="en-US" dirty="0"/>
              <a:t>RRB</a:t>
            </a:r>
          </a:p>
          <a:p>
            <a:pPr marL="514350" indent="-514350">
              <a:buAutoNum type="arabicPeriod"/>
            </a:pPr>
            <a:r>
              <a:rPr lang="en-US" strike="sngStrike" dirty="0"/>
              <a:t>NABARD</a:t>
            </a:r>
          </a:p>
          <a:p>
            <a:pPr marL="514350" indent="-514350">
              <a:buAutoNum type="arabicPeriod"/>
            </a:pPr>
            <a:r>
              <a:rPr lang="en-US" dirty="0"/>
              <a:t>Land development Banks</a:t>
            </a:r>
          </a:p>
          <a:p>
            <a:pPr marL="0" indent="0">
              <a:buNone/>
            </a:pPr>
            <a:r>
              <a:rPr lang="en-US" b="1" dirty="0"/>
              <a:t>Choice:</a:t>
            </a:r>
          </a:p>
          <a:p>
            <a:pPr marL="514350" indent="-514350">
              <a:buFont typeface="+mj-lt"/>
              <a:buAutoNum type="alphaUcPeriod"/>
            </a:pPr>
            <a:r>
              <a:rPr lang="en-US" strike="sngStrike" dirty="0"/>
              <a:t>Only 1 and 2</a:t>
            </a:r>
          </a:p>
          <a:p>
            <a:pPr marL="514350" indent="-514350">
              <a:buFont typeface="+mj-lt"/>
              <a:buAutoNum type="alphaUcPeriod"/>
            </a:pPr>
            <a:r>
              <a:rPr lang="en-US" strike="sngStrike" dirty="0"/>
              <a:t>Only 2.</a:t>
            </a:r>
          </a:p>
          <a:p>
            <a:pPr marL="514350" indent="-514350">
              <a:buFont typeface="+mj-lt"/>
              <a:buAutoNum type="alphaUcPeriod"/>
            </a:pPr>
            <a:r>
              <a:rPr lang="en-US" dirty="0"/>
              <a:t>Only 1 and 3</a:t>
            </a:r>
          </a:p>
          <a:p>
            <a:pPr marL="514350" indent="-514350">
              <a:buFont typeface="+mj-lt"/>
              <a:buAutoNum type="alphaUcPeriod"/>
            </a:pPr>
            <a:r>
              <a:rPr lang="en-US" strike="sngStrike" dirty="0"/>
              <a:t>1, 2 and 3.</a:t>
            </a:r>
          </a:p>
          <a:p>
            <a:pPr marL="0" indent="0">
              <a:buNone/>
            </a:pPr>
            <a:endParaRPr lang="en-US" dirty="0"/>
          </a:p>
          <a:p>
            <a:endParaRPr lang="en-US" dirty="0"/>
          </a:p>
        </p:txBody>
      </p:sp>
    </p:spTree>
    <p:extLst>
      <p:ext uri="{BB962C8B-B14F-4D97-AF65-F5344CB8AC3E}">
        <p14:creationId xmlns:p14="http://schemas.microsoft.com/office/powerpoint/2010/main" val="25093026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rotWithShape="1">
          <a:blip r:embed="rId3" cstate="email">
            <a:extLst>
              <a:ext uri="{28A0092B-C50C-407E-A947-70E740481C1C}">
                <a14:useLocalDpi xmlns:a14="http://schemas.microsoft.com/office/drawing/2010/main"/>
              </a:ext>
            </a:extLst>
          </a:blip>
          <a:stretch/>
        </p:blipFill>
        <p:spPr>
          <a:xfrm>
            <a:off x="6962655" y="3288305"/>
            <a:ext cx="1714739" cy="2886478"/>
          </a:xfrm>
          <a:prstGeom prst="rect">
            <a:avLst/>
          </a:prstGeom>
        </p:spPr>
      </p:pic>
      <p:sp>
        <p:nvSpPr>
          <p:cNvPr id="5" name="Content Placeholder 4"/>
          <p:cNvSpPr>
            <a:spLocks noGrp="1"/>
          </p:cNvSpPr>
          <p:nvPr>
            <p:ph idx="1"/>
          </p:nvPr>
        </p:nvSpPr>
        <p:spPr/>
        <p:txBody>
          <a:bodyPr>
            <a:normAutofit fontScale="92500" lnSpcReduction="20000"/>
          </a:bodyPr>
          <a:lstStyle/>
          <a:p>
            <a:pPr fontAlgn="ctr"/>
            <a:r>
              <a:rPr lang="en-US" dirty="0" smtClean="0"/>
              <a:t>Can lend to only members…1p1v=&gt; </a:t>
            </a:r>
            <a:r>
              <a:rPr lang="en-US" dirty="0" err="1" smtClean="0"/>
              <a:t>Casteism</a:t>
            </a:r>
            <a:r>
              <a:rPr lang="en-US" dirty="0" smtClean="0"/>
              <a:t>/</a:t>
            </a:r>
            <a:r>
              <a:rPr lang="en-US" dirty="0" err="1" smtClean="0"/>
              <a:t>majoritarinism</a:t>
            </a:r>
            <a:endParaRPr lang="en-US" dirty="0" smtClean="0"/>
          </a:p>
          <a:p>
            <a:pPr fontAlgn="ctr"/>
            <a:r>
              <a:rPr lang="en-US" dirty="0" smtClean="0"/>
              <a:t>SARFAESI powers given (on non-</a:t>
            </a:r>
            <a:r>
              <a:rPr lang="en-US" dirty="0" err="1" smtClean="0"/>
              <a:t>agri</a:t>
            </a:r>
            <a:r>
              <a:rPr lang="en-US" dirty="0" smtClean="0"/>
              <a:t> loans) but not used. </a:t>
            </a:r>
            <a:r>
              <a:rPr lang="x-none" dirty="0"/>
              <a:t>Political backing to defaulters.</a:t>
            </a:r>
            <a:r>
              <a:rPr lang="en-US" dirty="0"/>
              <a:t> </a:t>
            </a:r>
            <a:endParaRPr lang="en-US" dirty="0" smtClean="0"/>
          </a:p>
          <a:p>
            <a:pPr fontAlgn="ctr"/>
            <a:r>
              <a:rPr lang="en-US" dirty="0" err="1"/>
              <a:t>Panchmahal</a:t>
            </a:r>
            <a:r>
              <a:rPr lang="en-US" dirty="0"/>
              <a:t> District Cooperatives Bank (BJP): 185 </a:t>
            </a:r>
            <a:r>
              <a:rPr lang="en-US" dirty="0" smtClean="0"/>
              <a:t>Cr; </a:t>
            </a:r>
            <a:r>
              <a:rPr lang="en-US" dirty="0" err="1" smtClean="0"/>
              <a:t>Visnagar</a:t>
            </a:r>
            <a:r>
              <a:rPr lang="en-US" dirty="0" smtClean="0"/>
              <a:t> </a:t>
            </a:r>
            <a:r>
              <a:rPr lang="en-US" dirty="0"/>
              <a:t>bank (</a:t>
            </a:r>
            <a:r>
              <a:rPr lang="en-US" dirty="0" err="1"/>
              <a:t>Congi</a:t>
            </a:r>
            <a:r>
              <a:rPr lang="en-US" dirty="0"/>
              <a:t>): 450 cr</a:t>
            </a:r>
          </a:p>
          <a:p>
            <a:pPr fontAlgn="ctr"/>
            <a:r>
              <a:rPr lang="x-none" dirty="0" smtClean="0"/>
              <a:t>Rich </a:t>
            </a:r>
            <a:r>
              <a:rPr lang="x-none" dirty="0"/>
              <a:t>farmers themselves become money </a:t>
            </a:r>
            <a:r>
              <a:rPr lang="x-none" dirty="0" smtClean="0"/>
              <a:t>lenders</a:t>
            </a:r>
            <a:r>
              <a:rPr lang="en-US" dirty="0" smtClean="0"/>
              <a:t> from borrowed money!</a:t>
            </a:r>
          </a:p>
          <a:p>
            <a:pPr fontAlgn="ctr"/>
            <a:r>
              <a:rPr lang="x-none" dirty="0"/>
              <a:t>Deposits are very low, because rates not competitive against SCB, post offices</a:t>
            </a:r>
            <a:r>
              <a:rPr lang="x-none" dirty="0" smtClean="0"/>
              <a:t>.</a:t>
            </a:r>
            <a:endParaRPr lang="en-US" dirty="0" smtClean="0"/>
          </a:p>
          <a:p>
            <a:pPr marL="0" indent="0" fontAlgn="ctr">
              <a:buNone/>
            </a:pPr>
            <a:r>
              <a:rPr lang="en-US" u="sng" dirty="0" smtClean="0"/>
              <a:t>Solution</a:t>
            </a:r>
            <a:endParaRPr lang="x-none" u="sng" dirty="0"/>
          </a:p>
          <a:p>
            <a:r>
              <a:rPr lang="x-none" dirty="0"/>
              <a:t>Close down </a:t>
            </a:r>
            <a:r>
              <a:rPr lang="x-none" dirty="0" smtClean="0"/>
              <a:t>PACS-</a:t>
            </a:r>
            <a:r>
              <a:rPr lang="en-US" dirty="0" smtClean="0"/>
              <a:t>&gt;</a:t>
            </a:r>
            <a:r>
              <a:rPr lang="x-none" dirty="0" smtClean="0"/>
              <a:t>LAMPS</a:t>
            </a:r>
            <a:r>
              <a:rPr lang="x-none" dirty="0"/>
              <a:t>: large sized multi-purpose society. Taken in </a:t>
            </a:r>
            <a:r>
              <a:rPr lang="x-none" dirty="0" smtClean="0"/>
              <a:t>DPAP</a:t>
            </a:r>
            <a:r>
              <a:rPr lang="en-US" dirty="0" smtClean="0"/>
              <a:t> (Drought </a:t>
            </a:r>
            <a:r>
              <a:rPr lang="en-US" dirty="0"/>
              <a:t>Prone Areas </a:t>
            </a:r>
            <a:r>
              <a:rPr lang="en-US" dirty="0" smtClean="0"/>
              <a:t>Programme)</a:t>
            </a:r>
            <a:endParaRPr lang="en-US" dirty="0"/>
          </a:p>
          <a:p>
            <a:r>
              <a:rPr lang="x-none" dirty="0" smtClean="0"/>
              <a:t> </a:t>
            </a:r>
            <a:r>
              <a:rPr lang="x-none" dirty="0"/>
              <a:t>etc. but did not improve </a:t>
            </a:r>
            <a:r>
              <a:rPr lang="x-none" dirty="0" smtClean="0"/>
              <a:t>much</a:t>
            </a:r>
            <a:r>
              <a:rPr lang="en-US" dirty="0" smtClean="0"/>
              <a:t>, due to vested interest.</a:t>
            </a:r>
            <a:endParaRPr lang="en-US" dirty="0"/>
          </a:p>
        </p:txBody>
      </p:sp>
      <p:sp>
        <p:nvSpPr>
          <p:cNvPr id="4" name="Title 3"/>
          <p:cNvSpPr>
            <a:spLocks noGrp="1"/>
          </p:cNvSpPr>
          <p:nvPr>
            <p:ph type="title"/>
          </p:nvPr>
        </p:nvSpPr>
        <p:spPr>
          <a:xfrm>
            <a:off x="6661151" y="940958"/>
            <a:ext cx="2317354" cy="2250650"/>
          </a:xfrm>
        </p:spPr>
        <p:txBody>
          <a:bodyPr/>
          <a:lstStyle/>
          <a:p>
            <a:r>
              <a:rPr lang="en-US" sz="2800" dirty="0" smtClean="0"/>
              <a:t>Rural </a:t>
            </a:r>
            <a:r>
              <a:rPr lang="en-US" sz="2800" dirty="0"/>
              <a:t>cooperatives</a:t>
            </a:r>
            <a:br>
              <a:rPr lang="en-US" sz="2800" dirty="0"/>
            </a:br>
            <a:r>
              <a:rPr lang="en-US" sz="2800" dirty="0"/>
              <a:t>~25% </a:t>
            </a:r>
            <a:r>
              <a:rPr lang="en-US" sz="2800" dirty="0" smtClean="0"/>
              <a:t>(Rs.15 billion)</a:t>
            </a:r>
            <a:br>
              <a:rPr lang="en-US" sz="2800" dirty="0" smtClean="0"/>
            </a:br>
            <a:r>
              <a:rPr lang="en-US" sz="2800" dirty="0" smtClean="0"/>
              <a:t>NPA </a:t>
            </a:r>
            <a:r>
              <a:rPr lang="en-US" sz="2800" dirty="0"/>
              <a:t>@PACS (2015</a:t>
            </a:r>
            <a:r>
              <a:rPr lang="en-US" sz="2800" dirty="0" smtClean="0"/>
              <a:t>)</a:t>
            </a:r>
            <a:endParaRPr lang="en-US" sz="2800" dirty="0"/>
          </a:p>
        </p:txBody>
      </p:sp>
      <p:sp>
        <p:nvSpPr>
          <p:cNvPr id="6" name="Text Placeholder 5"/>
          <p:cNvSpPr>
            <a:spLocks noGrp="1"/>
          </p:cNvSpPr>
          <p:nvPr>
            <p:ph type="body" sz="quarter" idx="13"/>
          </p:nvPr>
        </p:nvSpPr>
        <p:spPr/>
        <p:txBody>
          <a:bodyPr/>
          <a:lstStyle/>
          <a:p>
            <a:r>
              <a:rPr lang="en-US" dirty="0" smtClean="0"/>
              <a:t>challenges</a:t>
            </a:r>
            <a:endParaRPr lang="en-US" dirty="0"/>
          </a:p>
        </p:txBody>
      </p:sp>
      <p:sp>
        <p:nvSpPr>
          <p:cNvPr id="2" name="Rectangular Callout 1"/>
          <p:cNvSpPr/>
          <p:nvPr/>
        </p:nvSpPr>
        <p:spPr>
          <a:xfrm>
            <a:off x="5249009" y="5943600"/>
            <a:ext cx="3894992" cy="764931"/>
          </a:xfrm>
          <a:prstGeom prst="wedgeRectCallout">
            <a:avLst>
              <a:gd name="adj1" fmla="val 3778"/>
              <a:gd name="adj2" fmla="val -834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i-IN" dirty="0"/>
              <a:t>ग्रामीण सहकारी बेंको की बदहाली के लिए, </a:t>
            </a:r>
          </a:p>
          <a:p>
            <a:pPr algn="ctr"/>
            <a:r>
              <a:rPr lang="hi-IN" dirty="0"/>
              <a:t>बचू यादव जैसे लोग जिम्मेदार है.</a:t>
            </a:r>
            <a:endParaRPr lang="en-US" dirty="0"/>
          </a:p>
        </p:txBody>
      </p:sp>
    </p:spTree>
    <p:extLst>
      <p:ext uri="{BB962C8B-B14F-4D97-AF65-F5344CB8AC3E}">
        <p14:creationId xmlns:p14="http://schemas.microsoft.com/office/powerpoint/2010/main" val="3921064419"/>
      </p:ext>
    </p:extLst>
  </p:cSld>
  <p:clrMapOvr>
    <a:masterClrMapping/>
  </p:clrMapOvr>
  <p:timing>
    <p:tnLst>
      <p:par>
        <p:cTn id="1" dur="indefinite" restart="never" nodeType="tmRoot"/>
      </p:par>
    </p:tnLst>
    <p:bldLst>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94"/>
            <a:ext cx="8181541" cy="685859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33114" y="-202223"/>
            <a:ext cx="5373583" cy="3840400"/>
          </a:xfrm>
          <a:prstGeom prst="rect">
            <a:avLst/>
          </a:prstGeom>
        </p:spPr>
      </p:pic>
      <p:sp>
        <p:nvSpPr>
          <p:cNvPr id="6" name="Rectangle 5"/>
          <p:cNvSpPr/>
          <p:nvPr/>
        </p:nvSpPr>
        <p:spPr>
          <a:xfrm>
            <a:off x="2797645" y="3341077"/>
            <a:ext cx="6346355" cy="3516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u="sng" dirty="0" smtClean="0"/>
              <a:t>Core Banking Solution  (CBS)</a:t>
            </a:r>
          </a:p>
          <a:p>
            <a:pPr marL="457200" indent="-457200">
              <a:buFont typeface="Arial" panose="020B0604020202020204" pitchFamily="34" charset="0"/>
              <a:buChar char="•"/>
            </a:pPr>
            <a:r>
              <a:rPr lang="en-US" sz="3200" dirty="0" smtClean="0"/>
              <a:t>PACS-&gt; DCCB.</a:t>
            </a:r>
          </a:p>
          <a:p>
            <a:pPr marL="457200" indent="-457200">
              <a:buFont typeface="Arial" panose="020B0604020202020204" pitchFamily="34" charset="0"/>
              <a:buChar char="•"/>
            </a:pPr>
            <a:r>
              <a:rPr lang="en-US" sz="3200" dirty="0" smtClean="0"/>
              <a:t>NABARD given ~1900 cr and 3 years deadline</a:t>
            </a:r>
          </a:p>
          <a:p>
            <a:pPr marL="457200" indent="-457200">
              <a:buFont typeface="Arial" panose="020B0604020202020204" pitchFamily="34" charset="0"/>
              <a:buChar char="•"/>
            </a:pPr>
            <a:r>
              <a:rPr lang="en-US" sz="3200" dirty="0" smtClean="0"/>
              <a:t>JDY</a:t>
            </a:r>
            <a:r>
              <a:rPr lang="hi-IN" sz="3200" dirty="0" smtClean="0"/>
              <a:t>- </a:t>
            </a:r>
            <a:r>
              <a:rPr lang="en-US" sz="3200" dirty="0" err="1" smtClean="0"/>
              <a:t>Aadhar</a:t>
            </a:r>
            <a:r>
              <a:rPr lang="en-US" sz="3200" dirty="0"/>
              <a:t> seeding: Monitoring of </a:t>
            </a:r>
            <a:r>
              <a:rPr lang="en-US" sz="3200" dirty="0" err="1"/>
              <a:t>of</a:t>
            </a:r>
            <a:r>
              <a:rPr lang="en-US" sz="3200" dirty="0"/>
              <a:t> Agri credit, MUDRA loans, </a:t>
            </a:r>
            <a:r>
              <a:rPr lang="en-US" sz="3200" dirty="0" smtClean="0"/>
              <a:t>money laundering …</a:t>
            </a:r>
            <a:endParaRPr lang="en-US" sz="3200" dirty="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77" y="1344364"/>
            <a:ext cx="1115568" cy="981456"/>
          </a:xfrm>
          <a:prstGeom prst="rect">
            <a:avLst/>
          </a:prstGeom>
        </p:spPr>
      </p:pic>
    </p:spTree>
    <p:extLst>
      <p:ext uri="{BB962C8B-B14F-4D97-AF65-F5344CB8AC3E}">
        <p14:creationId xmlns:p14="http://schemas.microsoft.com/office/powerpoint/2010/main" val="2436041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89" y="194103"/>
            <a:ext cx="9081611" cy="2098309"/>
          </a:xfrm>
          <a:prstGeom prst="rect">
            <a:avLst/>
          </a:prstGeom>
        </p:spPr>
      </p:pic>
      <p:graphicFrame>
        <p:nvGraphicFramePr>
          <p:cNvPr id="5" name="Diagram 4"/>
          <p:cNvGraphicFramePr/>
          <p:nvPr>
            <p:extLst>
              <p:ext uri="{D42A27DB-BD31-4B8C-83A1-F6EECF244321}">
                <p14:modId xmlns:p14="http://schemas.microsoft.com/office/powerpoint/2010/main" val="1792985793"/>
              </p:ext>
            </p:extLst>
          </p:nvPr>
        </p:nvGraphicFramePr>
        <p:xfrm>
          <a:off x="5310231" y="2365695"/>
          <a:ext cx="3833769" cy="31408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Pentagon 5"/>
          <p:cNvSpPr/>
          <p:nvPr/>
        </p:nvSpPr>
        <p:spPr>
          <a:xfrm>
            <a:off x="3543139" y="1318846"/>
            <a:ext cx="5539316" cy="545124"/>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News after two months!!</a:t>
            </a:r>
            <a:endParaRPr lang="en-US" sz="2400" dirty="0"/>
          </a:p>
        </p:txBody>
      </p:sp>
      <p:sp>
        <p:nvSpPr>
          <p:cNvPr id="2" name="Rectangle 1"/>
          <p:cNvSpPr/>
          <p:nvPr/>
        </p:nvSpPr>
        <p:spPr>
          <a:xfrm>
            <a:off x="125835" y="2432807"/>
            <a:ext cx="5050172" cy="4211274"/>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smtClean="0"/>
              <a:t>One of the many tactics used to deposit black money in old notes ..</a:t>
            </a:r>
          </a:p>
          <a:p>
            <a:pPr marL="457200" indent="-457200">
              <a:buFont typeface="Arial" panose="020B0604020202020204" pitchFamily="34" charset="0"/>
              <a:buChar char="•"/>
            </a:pPr>
            <a:r>
              <a:rPr lang="en-US" sz="3200" dirty="0" smtClean="0">
                <a:solidFill>
                  <a:srgbClr val="FFC000"/>
                </a:solidFill>
              </a:rPr>
              <a:t>Back Dated “Fixed Deposits” in Cooperative Banks</a:t>
            </a:r>
          </a:p>
          <a:p>
            <a:pPr marL="457200" indent="-457200">
              <a:buFont typeface="Arial" panose="020B0604020202020204" pitchFamily="34" charset="0"/>
              <a:buChar char="•"/>
            </a:pPr>
            <a:r>
              <a:rPr lang="en-US" sz="3200" dirty="0" smtClean="0">
                <a:solidFill>
                  <a:schemeClr val="bg1"/>
                </a:solidFill>
              </a:rPr>
              <a:t>Because manual account keeping, not core banking solution (CBS) software. </a:t>
            </a:r>
            <a:endParaRPr lang="en-US" sz="3200" dirty="0">
              <a:solidFill>
                <a:schemeClr val="bg1"/>
              </a:solidFill>
            </a:endParaRPr>
          </a:p>
        </p:txBody>
      </p:sp>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40595" y="4749865"/>
            <a:ext cx="2773039" cy="2010453"/>
          </a:xfrm>
          <a:prstGeom prst="rect">
            <a:avLst/>
          </a:prstGeom>
        </p:spPr>
      </p:pic>
    </p:spTree>
    <p:extLst>
      <p:ext uri="{BB962C8B-B14F-4D97-AF65-F5344CB8AC3E}">
        <p14:creationId xmlns:p14="http://schemas.microsoft.com/office/powerpoint/2010/main" val="199187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E8C27AC-3804-4711-85D8-C087518D9956}"/>
                                            </p:graphicEl>
                                          </p:spTgt>
                                        </p:tgtEl>
                                        <p:attrNameLst>
                                          <p:attrName>style.visibility</p:attrName>
                                        </p:attrNameLst>
                                      </p:cBhvr>
                                      <p:to>
                                        <p:strVal val="visible"/>
                                      </p:to>
                                    </p:set>
                                    <p:animEffect transition="in" filter="fade">
                                      <p:cBhvr>
                                        <p:cTn id="7" dur="500"/>
                                        <p:tgtEl>
                                          <p:spTgt spid="5">
                                            <p:graphicEl>
                                              <a:dgm id="{DE8C27AC-3804-4711-85D8-C087518D995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683B2E0D-B992-4AF4-A192-B63BE9DBFAEF}"/>
                                            </p:graphicEl>
                                          </p:spTgt>
                                        </p:tgtEl>
                                        <p:attrNameLst>
                                          <p:attrName>style.visibility</p:attrName>
                                        </p:attrNameLst>
                                      </p:cBhvr>
                                      <p:to>
                                        <p:strVal val="visible"/>
                                      </p:to>
                                    </p:set>
                                    <p:animEffect transition="in" filter="fade">
                                      <p:cBhvr>
                                        <p:cTn id="10" dur="500"/>
                                        <p:tgtEl>
                                          <p:spTgt spid="5">
                                            <p:graphicEl>
                                              <a:dgm id="{683B2E0D-B992-4AF4-A192-B63BE9DBFAE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87A91A1F-E179-4FF8-A823-0144673E69A5}"/>
                                            </p:graphicEl>
                                          </p:spTgt>
                                        </p:tgtEl>
                                        <p:attrNameLst>
                                          <p:attrName>style.visibility</p:attrName>
                                        </p:attrNameLst>
                                      </p:cBhvr>
                                      <p:to>
                                        <p:strVal val="visible"/>
                                      </p:to>
                                    </p:set>
                                    <p:animEffect transition="in" filter="fade">
                                      <p:cBhvr>
                                        <p:cTn id="15" dur="500"/>
                                        <p:tgtEl>
                                          <p:spTgt spid="5">
                                            <p:graphicEl>
                                              <a:dgm id="{87A91A1F-E179-4FF8-A823-0144673E69A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40D8C241-891B-4483-9E19-068DAED0BAB8}"/>
                                            </p:graphicEl>
                                          </p:spTgt>
                                        </p:tgtEl>
                                        <p:attrNameLst>
                                          <p:attrName>style.visibility</p:attrName>
                                        </p:attrNameLst>
                                      </p:cBhvr>
                                      <p:to>
                                        <p:strVal val="visible"/>
                                      </p:to>
                                    </p:set>
                                    <p:animEffect transition="in" filter="fade">
                                      <p:cBhvr>
                                        <p:cTn id="20" dur="500"/>
                                        <p:tgtEl>
                                          <p:spTgt spid="5">
                                            <p:graphicEl>
                                              <a:dgm id="{40D8C241-891B-4483-9E19-068DAED0BAB8}"/>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bg/>
                                          </p:spTgt>
                                        </p:tgtEl>
                                        <p:attrNameLst>
                                          <p:attrName>style.visibility</p:attrName>
                                        </p:attrNameLst>
                                      </p:cBhvr>
                                      <p:to>
                                        <p:strVal val="visible"/>
                                      </p:to>
                                    </p:set>
                                    <p:animEffect transition="in" filter="fade">
                                      <p:cBhvr>
                                        <p:cTn id="25" dur="500"/>
                                        <p:tgtEl>
                                          <p:spTgt spid="2">
                                            <p:bg/>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0" end="0"/>
                                            </p:txEl>
                                          </p:spTgt>
                                        </p:tgtEl>
                                        <p:attrNameLst>
                                          <p:attrName>style.visibility</p:attrName>
                                        </p:attrNameLst>
                                      </p:cBhvr>
                                      <p:to>
                                        <p:strVal val="visible"/>
                                      </p:to>
                                    </p:set>
                                    <p:animEffect transition="in" filter="fade">
                                      <p:cBhvr>
                                        <p:cTn id="30" dur="500"/>
                                        <p:tgtEl>
                                          <p:spTgt spid="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1" end="1"/>
                                            </p:txEl>
                                          </p:spTgt>
                                        </p:tgtEl>
                                        <p:attrNameLst>
                                          <p:attrName>style.visibility</p:attrName>
                                        </p:attrNameLst>
                                      </p:cBhvr>
                                      <p:to>
                                        <p:strVal val="visible"/>
                                      </p:to>
                                    </p:set>
                                    <p:animEffect transition="in" filter="fade">
                                      <p:cBhvr>
                                        <p:cTn id="35" dur="500"/>
                                        <p:tgtEl>
                                          <p:spTgt spid="2">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xEl>
                                              <p:pRg st="2" end="2"/>
                                            </p:txEl>
                                          </p:spTgt>
                                        </p:tgtEl>
                                        <p:attrNameLst>
                                          <p:attrName>style.visibility</p:attrName>
                                        </p:attrNameLst>
                                      </p:cBhvr>
                                      <p:to>
                                        <p:strVal val="visible"/>
                                      </p:to>
                                    </p:set>
                                    <p:animEffect transition="in" filter="fade">
                                      <p:cBhvr>
                                        <p:cTn id="4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2"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3600" dirty="0" smtClean="0">
                <a:solidFill>
                  <a:srgbClr val="FFC000"/>
                </a:solidFill>
              </a:rPr>
              <a:t>In Budget 2017</a:t>
            </a:r>
            <a:r>
              <a:rPr lang="en-US" sz="3600" dirty="0" smtClean="0"/>
              <a:t>, NABARD is given funds to setup </a:t>
            </a:r>
            <a:r>
              <a:rPr lang="en-US" sz="3600" dirty="0" smtClean="0">
                <a:solidFill>
                  <a:srgbClr val="FFC000"/>
                </a:solidFill>
              </a:rPr>
              <a:t>Core Banking Solution Network (CBS) </a:t>
            </a:r>
            <a:r>
              <a:rPr lang="en-US" sz="3600" dirty="0" smtClean="0"/>
              <a:t>between..</a:t>
            </a:r>
          </a:p>
          <a:p>
            <a:pPr marL="742950" indent="-742950">
              <a:buFont typeface="+mj-lt"/>
              <a:buAutoNum type="alphaUcPeriod"/>
            </a:pPr>
            <a:r>
              <a:rPr lang="en-US" sz="3600" dirty="0" smtClean="0"/>
              <a:t>Cooperative banks &amp; Regional Rural Banks (RRB)</a:t>
            </a:r>
          </a:p>
          <a:p>
            <a:pPr marL="742950" indent="-742950">
              <a:buFont typeface="+mj-lt"/>
              <a:buAutoNum type="alphaUcPeriod"/>
            </a:pPr>
            <a:r>
              <a:rPr lang="en-US" sz="3600" dirty="0" smtClean="0"/>
              <a:t>Cooperative banks &amp; Public Sector Banks (PSB)</a:t>
            </a:r>
          </a:p>
          <a:p>
            <a:pPr marL="742950" indent="-742950">
              <a:buFont typeface="+mj-lt"/>
              <a:buAutoNum type="alphaUcPeriod"/>
            </a:pPr>
            <a:r>
              <a:rPr lang="en-US" sz="3600" dirty="0" smtClean="0"/>
              <a:t>Rural cooperative and urban cooperatives</a:t>
            </a:r>
          </a:p>
          <a:p>
            <a:pPr marL="742950" indent="-742950">
              <a:buFont typeface="+mj-lt"/>
              <a:buAutoNum type="alphaUcPeriod"/>
            </a:pPr>
            <a:r>
              <a:rPr lang="en-US" sz="3600" dirty="0" smtClean="0"/>
              <a:t>Village cooperative credit societies &amp; District cooperative banks.</a:t>
            </a:r>
            <a:endParaRPr lang="en-US" sz="3200" dirty="0"/>
          </a:p>
        </p:txBody>
      </p:sp>
      <p:sp>
        <p:nvSpPr>
          <p:cNvPr id="3" name="Text Placeholder 2"/>
          <p:cNvSpPr>
            <a:spLocks noGrp="1"/>
          </p:cNvSpPr>
          <p:nvPr>
            <p:ph type="body" sz="quarter" idx="13"/>
          </p:nvPr>
        </p:nvSpPr>
        <p:spPr/>
        <p:txBody>
          <a:bodyPr/>
          <a:lstStyle/>
          <a:p>
            <a:r>
              <a:rPr lang="en-US" smtClean="0"/>
              <a:t>Mock Question for Prelims</a:t>
            </a:r>
            <a:endParaRPr lang="en-US" dirty="0"/>
          </a:p>
        </p:txBody>
      </p:sp>
    </p:spTree>
    <p:extLst>
      <p:ext uri="{BB962C8B-B14F-4D97-AF65-F5344CB8AC3E}">
        <p14:creationId xmlns:p14="http://schemas.microsoft.com/office/powerpoint/2010/main" val="1881799254"/>
      </p:ext>
    </p:extLst>
  </p:cSld>
  <p:clrMapOvr>
    <a:masterClrMapping/>
  </p:clrMapOvr>
  <p:timing>
    <p:tnLst>
      <p:par>
        <p:cTn id="1" dur="indefinite" restart="never" nodeType="tmRoot"/>
      </p:par>
    </p:tnLst>
    <p:bldLst>
      <p:bldP spid="2" grpId="0" build="p"/>
      <p:bldP spid="2"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Rural cooperatives are bogus but urban also bogus….WHY?</a:t>
            </a:r>
            <a:endParaRPr lang="en-US" dirty="0"/>
          </a:p>
        </p:txBody>
      </p:sp>
      <p:pic>
        <p:nvPicPr>
          <p:cNvPr id="8" name="Content Placeholder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2" y="936740"/>
            <a:ext cx="6084276" cy="5565275"/>
          </a:xfrm>
          <a:prstGeom prst="rect">
            <a:avLst/>
          </a:prstGeom>
          <a:solidFill>
            <a:srgbClr val="FFF7F7"/>
          </a:solidFill>
          <a:ln w="28575" cap="flat" cmpd="sng" algn="ctr">
            <a:solidFill>
              <a:srgbClr val="FF0000"/>
            </a:solidFill>
            <a:prstDash val="solid"/>
            <a:miter lim="800000"/>
          </a:ln>
          <a:effectLst/>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62131" y="1306016"/>
            <a:ext cx="3993945" cy="3476998"/>
          </a:xfrm>
          <a:prstGeom prst="rect">
            <a:avLst/>
          </a:prstGeom>
        </p:spPr>
      </p:pic>
      <p:sp>
        <p:nvSpPr>
          <p:cNvPr id="5" name="Rectangle 4"/>
          <p:cNvSpPr/>
          <p:nvPr/>
        </p:nvSpPr>
        <p:spPr>
          <a:xfrm>
            <a:off x="140676" y="4869093"/>
            <a:ext cx="9003323" cy="1382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2016: RBI’s  Institute for </a:t>
            </a:r>
            <a:r>
              <a:rPr lang="en-US" sz="2400" dirty="0" smtClean="0"/>
              <a:t>Development </a:t>
            </a:r>
            <a:r>
              <a:rPr lang="en-US" sz="2400" dirty="0"/>
              <a:t>and Research in Banking Technology </a:t>
            </a:r>
          </a:p>
          <a:p>
            <a:r>
              <a:rPr lang="en-US" sz="2400" dirty="0"/>
              <a:t>(IDRBT), to provide financial assistance and </a:t>
            </a:r>
          </a:p>
          <a:p>
            <a:r>
              <a:rPr lang="en-US" sz="2400" dirty="0"/>
              <a:t>technology support for implementation of CBS </a:t>
            </a:r>
            <a:r>
              <a:rPr lang="en-US" sz="2400" dirty="0" smtClean="0"/>
              <a:t>in </a:t>
            </a:r>
            <a:r>
              <a:rPr lang="en-US" sz="2400" dirty="0"/>
              <a:t>UCBs.</a:t>
            </a:r>
          </a:p>
        </p:txBody>
      </p:sp>
    </p:spTree>
    <p:extLst>
      <p:ext uri="{BB962C8B-B14F-4D97-AF65-F5344CB8AC3E}">
        <p14:creationId xmlns:p14="http://schemas.microsoft.com/office/powerpoint/2010/main" val="92856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8797925" cy="531336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Infrastructure Finance: how to increase in absolute figure?</a:t>
            </a:r>
            <a:endParaRPr lang="en-US" dirty="0"/>
          </a:p>
        </p:txBody>
      </p:sp>
      <p:sp>
        <p:nvSpPr>
          <p:cNvPr id="7" name="Rectangular Callout 6"/>
          <p:cNvSpPr/>
          <p:nvPr/>
        </p:nvSpPr>
        <p:spPr>
          <a:xfrm>
            <a:off x="268448" y="3288484"/>
            <a:ext cx="2114025" cy="1400962"/>
          </a:xfrm>
          <a:prstGeom prst="wedgeRectCallout">
            <a:avLst>
              <a:gd name="adj1" fmla="val 11310"/>
              <a:gd name="adj2" fmla="val 679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NPA problem </a:t>
            </a:r>
            <a:r>
              <a:rPr lang="en-US" sz="3600" dirty="0" smtClean="0">
                <a:effectLst>
                  <a:outerShdw blurRad="38100" dist="38100" dir="2700000" algn="tl">
                    <a:srgbClr val="000000">
                      <a:alpha val="43137"/>
                    </a:srgbClr>
                  </a:outerShdw>
                </a:effectLst>
                <a:sym typeface="Wingdings" panose="05000000000000000000" pitchFamily="2" charset="2"/>
              </a:rPr>
              <a:t></a:t>
            </a:r>
            <a:endParaRPr lang="en-US" sz="3600" dirty="0">
              <a:effectLst>
                <a:outerShdw blurRad="38100" dist="38100" dir="2700000" algn="tl">
                  <a:srgbClr val="000000">
                    <a:alpha val="43137"/>
                  </a:srgbClr>
                </a:outerShdw>
              </a:effectLst>
            </a:endParaRPr>
          </a:p>
        </p:txBody>
      </p:sp>
      <p:sp>
        <p:nvSpPr>
          <p:cNvPr id="8" name="Rectangular Callout 7"/>
          <p:cNvSpPr/>
          <p:nvPr/>
        </p:nvSpPr>
        <p:spPr>
          <a:xfrm>
            <a:off x="6308522" y="1174459"/>
            <a:ext cx="2114025" cy="1400962"/>
          </a:xfrm>
          <a:prstGeom prst="wedgeRectCallout">
            <a:avLst>
              <a:gd name="adj1" fmla="val -43452"/>
              <a:gd name="adj2" fmla="val 7036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bg1">
                    <a:lumMod val="85000"/>
                    <a:lumOff val="15000"/>
                  </a:schemeClr>
                </a:solidFill>
              </a:rPr>
              <a:t>Fiscal Deficit </a:t>
            </a:r>
            <a:r>
              <a:rPr lang="en-US" sz="3600" dirty="0" smtClean="0">
                <a:solidFill>
                  <a:schemeClr val="bg1">
                    <a:lumMod val="85000"/>
                    <a:lumOff val="15000"/>
                  </a:schemeClr>
                </a:solidFill>
                <a:sym typeface="Wingdings" panose="05000000000000000000" pitchFamily="2" charset="2"/>
              </a:rPr>
              <a:t></a:t>
            </a:r>
            <a:endParaRPr lang="en-US" sz="3600" dirty="0">
              <a:solidFill>
                <a:schemeClr val="bg1">
                  <a:lumMod val="85000"/>
                  <a:lumOff val="15000"/>
                </a:schemeClr>
              </a:solidFill>
            </a:endParaRPr>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0370" y="3739677"/>
            <a:ext cx="1966021" cy="1899537"/>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91" y="3452545"/>
            <a:ext cx="1489576" cy="1502462"/>
          </a:xfrm>
          <a:prstGeom prst="rect">
            <a:avLst/>
          </a:prstGeom>
        </p:spPr>
      </p:pic>
      <p:sp>
        <p:nvSpPr>
          <p:cNvPr id="12" name="Rounded Rectangle 11"/>
          <p:cNvSpPr/>
          <p:nvPr/>
        </p:nvSpPr>
        <p:spPr>
          <a:xfrm>
            <a:off x="6629400" y="4689446"/>
            <a:ext cx="2529976" cy="2188376"/>
          </a:xfrm>
          <a:prstGeom prst="roundRect">
            <a:avLst>
              <a:gd name="adj" fmla="val 10000"/>
            </a:avLst>
          </a:prstGeom>
          <a:blipFill rotWithShape="1">
            <a:blip r:embed="rId6"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Tree>
    <p:extLst>
      <p:ext uri="{BB962C8B-B14F-4D97-AF65-F5344CB8AC3E}">
        <p14:creationId xmlns:p14="http://schemas.microsoft.com/office/powerpoint/2010/main" val="256719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1150" y="3339944"/>
            <a:ext cx="2317750" cy="2783199"/>
          </a:xfrm>
        </p:spPr>
      </p:pic>
      <p:sp>
        <p:nvSpPr>
          <p:cNvPr id="7" name="Content Placeholder 6"/>
          <p:cNvSpPr>
            <a:spLocks noGrp="1"/>
          </p:cNvSpPr>
          <p:nvPr>
            <p:ph idx="1"/>
          </p:nvPr>
        </p:nvSpPr>
        <p:spPr/>
        <p:txBody>
          <a:bodyPr>
            <a:normAutofit/>
          </a:bodyPr>
          <a:lstStyle/>
          <a:p>
            <a:r>
              <a:rPr lang="en-US" dirty="0" smtClean="0"/>
              <a:t>builders</a:t>
            </a:r>
            <a:r>
              <a:rPr lang="en-US" dirty="0"/>
              <a:t>, friends, </a:t>
            </a:r>
            <a:r>
              <a:rPr lang="en-US" dirty="0" smtClean="0"/>
              <a:t>relatives</a:t>
            </a:r>
          </a:p>
          <a:p>
            <a:r>
              <a:rPr lang="en-US" dirty="0"/>
              <a:t>SARFAESI Act'02: powers given to Cooperative Banks (2003) but recovery dismal.</a:t>
            </a:r>
          </a:p>
          <a:p>
            <a:r>
              <a:rPr lang="en-US" dirty="0" err="1" smtClean="0"/>
              <a:t>Madhupura</a:t>
            </a:r>
            <a:r>
              <a:rPr lang="en-US" dirty="0" smtClean="0"/>
              <a:t> </a:t>
            </a:r>
            <a:r>
              <a:rPr lang="en-US" dirty="0"/>
              <a:t>Mercantile Cooperative Bank (</a:t>
            </a:r>
            <a:r>
              <a:rPr lang="en-US" dirty="0" err="1"/>
              <a:t>Ketan</a:t>
            </a:r>
            <a:r>
              <a:rPr lang="en-US" dirty="0"/>
              <a:t> Parekh Scam'01): 1700 cr. License cancelled in </a:t>
            </a:r>
            <a:r>
              <a:rPr lang="en-US" dirty="0" smtClean="0"/>
              <a:t>2012</a:t>
            </a:r>
          </a:p>
          <a:p>
            <a:r>
              <a:rPr lang="en-US" dirty="0" smtClean="0"/>
              <a:t>multi-state </a:t>
            </a:r>
            <a:r>
              <a:rPr lang="en-US" dirty="0"/>
              <a:t>cooperative, the matter will rest with the central registrar of the cooperatives </a:t>
            </a:r>
            <a:r>
              <a:rPr lang="en-US" u="sng" dirty="0" smtClean="0"/>
              <a:t>[Agri. Ministry]</a:t>
            </a:r>
            <a:endParaRPr lang="en-US" u="sng" dirty="0"/>
          </a:p>
          <a:p>
            <a:r>
              <a:rPr lang="en-US" dirty="0" smtClean="0"/>
              <a:t>Guj: Before &gt;36 now hardly 18 left.</a:t>
            </a:r>
          </a:p>
        </p:txBody>
      </p:sp>
      <p:sp>
        <p:nvSpPr>
          <p:cNvPr id="6" name="Title 5"/>
          <p:cNvSpPr>
            <a:spLocks noGrp="1"/>
          </p:cNvSpPr>
          <p:nvPr>
            <p:ph type="title"/>
          </p:nvPr>
        </p:nvSpPr>
        <p:spPr/>
        <p:txBody>
          <a:bodyPr/>
          <a:lstStyle/>
          <a:p>
            <a:r>
              <a:rPr lang="en-US" dirty="0" smtClean="0"/>
              <a:t>Urban cooperatives</a:t>
            </a:r>
            <a:endParaRPr lang="en-US" dirty="0"/>
          </a:p>
        </p:txBody>
      </p:sp>
      <p:sp>
        <p:nvSpPr>
          <p:cNvPr id="8" name="Text Placeholder 7"/>
          <p:cNvSpPr>
            <a:spLocks noGrp="1"/>
          </p:cNvSpPr>
          <p:nvPr>
            <p:ph type="body" sz="quarter" idx="13"/>
          </p:nvPr>
        </p:nvSpPr>
        <p:spPr/>
        <p:txBody>
          <a:bodyPr/>
          <a:lstStyle/>
          <a:p>
            <a:r>
              <a:rPr lang="en-US" dirty="0" smtClean="0"/>
              <a:t>problems</a:t>
            </a:r>
            <a:endParaRPr lang="en-US" dirty="0"/>
          </a:p>
        </p:txBody>
      </p:sp>
      <p:sp>
        <p:nvSpPr>
          <p:cNvPr id="9" name="Rectangular Callout 8"/>
          <p:cNvSpPr/>
          <p:nvPr/>
        </p:nvSpPr>
        <p:spPr>
          <a:xfrm>
            <a:off x="5249009" y="5943600"/>
            <a:ext cx="3894992" cy="764931"/>
          </a:xfrm>
          <a:prstGeom prst="wedgeRectCallout">
            <a:avLst>
              <a:gd name="adj1" fmla="val 3778"/>
              <a:gd name="adj2" fmla="val -834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i-IN" dirty="0"/>
              <a:t>शहरी </a:t>
            </a:r>
            <a:r>
              <a:rPr lang="hi-IN" dirty="0" smtClean="0"/>
              <a:t>सहकारी </a:t>
            </a:r>
            <a:r>
              <a:rPr lang="hi-IN" dirty="0"/>
              <a:t>बेंको की बदहाली के लिए, </a:t>
            </a:r>
          </a:p>
          <a:p>
            <a:pPr algn="ctr"/>
            <a:r>
              <a:rPr lang="hi-IN" dirty="0"/>
              <a:t>केतन पारेख </a:t>
            </a:r>
            <a:r>
              <a:rPr lang="hi-IN" dirty="0" smtClean="0"/>
              <a:t>जैसे </a:t>
            </a:r>
            <a:r>
              <a:rPr lang="hi-IN" dirty="0"/>
              <a:t>लोग जिम्मेदार है.</a:t>
            </a:r>
            <a:endParaRPr lang="en-US" dirty="0"/>
          </a:p>
        </p:txBody>
      </p:sp>
    </p:spTree>
    <p:extLst>
      <p:ext uri="{BB962C8B-B14F-4D97-AF65-F5344CB8AC3E}">
        <p14:creationId xmlns:p14="http://schemas.microsoft.com/office/powerpoint/2010/main" val="2953595350"/>
      </p:ext>
    </p:extLst>
  </p:cSld>
  <p:clrMapOvr>
    <a:masterClrMapping/>
  </p:clrMapOvr>
  <p:timing>
    <p:tnLst>
      <p:par>
        <p:cTn id="1" dur="indefinite" restart="never" nodeType="tmRoot"/>
      </p:par>
    </p:tnLst>
    <p:bldLst>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2"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Mal-practices= SBN / </a:t>
            </a:r>
            <a:r>
              <a:rPr lang="en-US" dirty="0" err="1" smtClean="0"/>
              <a:t>Garib</a:t>
            </a:r>
            <a:r>
              <a:rPr lang="en-US" dirty="0" smtClean="0"/>
              <a:t> </a:t>
            </a:r>
            <a:r>
              <a:rPr lang="en-US" dirty="0" err="1" smtClean="0"/>
              <a:t>Kalyan</a:t>
            </a:r>
            <a:r>
              <a:rPr lang="en-US" smtClean="0"/>
              <a:t> Yojana….x</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837" y="2234678"/>
            <a:ext cx="8796829" cy="2250907"/>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837" y="632713"/>
            <a:ext cx="8796830" cy="1531065"/>
          </a:xfrm>
          <a:prstGeom prst="rect">
            <a:avLst/>
          </a:prstGeom>
        </p:spPr>
      </p:pic>
      <p:sp>
        <p:nvSpPr>
          <p:cNvPr id="2" name="Rectangle 1"/>
          <p:cNvSpPr/>
          <p:nvPr/>
        </p:nvSpPr>
        <p:spPr>
          <a:xfrm>
            <a:off x="994539" y="4485585"/>
            <a:ext cx="6832390" cy="5620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t>More under the BES17 “2”-&gt; Black Money lecture</a:t>
            </a:r>
            <a:endParaRPr lang="en-US" sz="2800" dirty="0"/>
          </a:p>
        </p:txBody>
      </p:sp>
    </p:spTree>
    <p:extLst>
      <p:ext uri="{BB962C8B-B14F-4D97-AF65-F5344CB8AC3E}">
        <p14:creationId xmlns:p14="http://schemas.microsoft.com/office/powerpoint/2010/main" val="170796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028"/>
            <a:ext cx="9144000" cy="69459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05621" y="6032863"/>
            <a:ext cx="952633" cy="647790"/>
          </a:xfrm>
          <a:prstGeom prst="rect">
            <a:avLst/>
          </a:prstGeom>
        </p:spPr>
      </p:pic>
      <p:sp>
        <p:nvSpPr>
          <p:cNvPr id="2" name="Rectangular Callout 1"/>
          <p:cNvSpPr/>
          <p:nvPr/>
        </p:nvSpPr>
        <p:spPr>
          <a:xfrm>
            <a:off x="2541864" y="4739779"/>
            <a:ext cx="1929468" cy="755009"/>
          </a:xfrm>
          <a:prstGeom prst="wedgeRectCallout">
            <a:avLst>
              <a:gd name="adj1" fmla="val -65393"/>
              <a:gd name="adj2" fmla="val 33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LENDING &amp; GEOGRAPHICAL OP.</a:t>
            </a:r>
            <a:endParaRPr lang="en-US" dirty="0"/>
          </a:p>
        </p:txBody>
      </p:sp>
      <p:sp>
        <p:nvSpPr>
          <p:cNvPr id="7" name="Rectangular Callout 6"/>
          <p:cNvSpPr/>
          <p:nvPr/>
        </p:nvSpPr>
        <p:spPr>
          <a:xfrm>
            <a:off x="3674378" y="6140741"/>
            <a:ext cx="1249960" cy="539912"/>
          </a:xfrm>
          <a:prstGeom prst="wedgeRectCallout">
            <a:avLst>
              <a:gd name="adj1" fmla="val -67465"/>
              <a:gd name="adj2" fmla="val -8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IPPB</a:t>
            </a:r>
            <a:endParaRPr lang="en-US" dirty="0"/>
          </a:p>
        </p:txBody>
      </p:sp>
      <p:sp>
        <p:nvSpPr>
          <p:cNvPr id="8" name="Rectangular Callout 7"/>
          <p:cNvSpPr/>
          <p:nvPr/>
        </p:nvSpPr>
        <p:spPr>
          <a:xfrm>
            <a:off x="3674376" y="1996579"/>
            <a:ext cx="1619075" cy="579245"/>
          </a:xfrm>
          <a:prstGeom prst="wedgeRectCallout">
            <a:avLst>
              <a:gd name="adj1" fmla="val -5807"/>
              <a:gd name="adj2" fmla="val 910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PROBLEMS, CBS</a:t>
            </a:r>
            <a:endParaRPr lang="en-US" dirty="0"/>
          </a:p>
        </p:txBody>
      </p:sp>
      <p:sp>
        <p:nvSpPr>
          <p:cNvPr id="10" name="Rectangular Callout 9"/>
          <p:cNvSpPr/>
          <p:nvPr/>
        </p:nvSpPr>
        <p:spPr>
          <a:xfrm>
            <a:off x="67109" y="1568538"/>
            <a:ext cx="1937857" cy="856081"/>
          </a:xfrm>
          <a:prstGeom prst="wedgeRectCallout">
            <a:avLst>
              <a:gd name="adj1" fmla="val 51527"/>
              <a:gd name="adj2" fmla="val 181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smtClean="0"/>
              <a:t>Evolution, </a:t>
            </a:r>
          </a:p>
          <a:p>
            <a:pPr marL="342900" indent="-342900">
              <a:buFont typeface="+mj-lt"/>
              <a:buAutoNum type="arabicPeriod"/>
            </a:pPr>
            <a:r>
              <a:rPr lang="en-US" dirty="0"/>
              <a:t>N</a:t>
            </a:r>
            <a:r>
              <a:rPr lang="en-US" dirty="0" smtClean="0"/>
              <a:t>ationalization, </a:t>
            </a:r>
          </a:p>
          <a:p>
            <a:pPr marL="342900" indent="-342900">
              <a:buFont typeface="+mj-lt"/>
              <a:buAutoNum type="arabicPeriod"/>
            </a:pPr>
            <a:r>
              <a:rPr lang="en-US" dirty="0" smtClean="0"/>
              <a:t>Consolidation”</a:t>
            </a:r>
            <a:endParaRPr lang="en-US" dirty="0"/>
          </a:p>
        </p:txBody>
      </p:sp>
      <p:sp>
        <p:nvSpPr>
          <p:cNvPr id="11" name="Rectangular Callout 10"/>
          <p:cNvSpPr/>
          <p:nvPr/>
        </p:nvSpPr>
        <p:spPr>
          <a:xfrm>
            <a:off x="67109" y="175966"/>
            <a:ext cx="1937857" cy="856081"/>
          </a:xfrm>
          <a:prstGeom prst="wedgeRectCallout">
            <a:avLst>
              <a:gd name="adj1" fmla="val 70142"/>
              <a:gd name="adj2" fmla="val 94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smtClean="0"/>
              <a:t>Birth, Structure </a:t>
            </a:r>
          </a:p>
          <a:p>
            <a:pPr marL="342900" indent="-342900">
              <a:buFont typeface="+mj-lt"/>
              <a:buAutoNum type="arabicPeriod"/>
            </a:pPr>
            <a:r>
              <a:rPr lang="en-US" dirty="0" smtClean="0"/>
              <a:t>Functions, powers</a:t>
            </a:r>
            <a:endParaRPr lang="en-US" dirty="0"/>
          </a:p>
        </p:txBody>
      </p:sp>
      <p:sp>
        <p:nvSpPr>
          <p:cNvPr id="12" name="Rectangular Callout 11"/>
          <p:cNvSpPr/>
          <p:nvPr/>
        </p:nvSpPr>
        <p:spPr>
          <a:xfrm>
            <a:off x="2382473" y="3605354"/>
            <a:ext cx="1291904" cy="856081"/>
          </a:xfrm>
          <a:prstGeom prst="wedgeRectCallout">
            <a:avLst>
              <a:gd name="adj1" fmla="val -73148"/>
              <a:gd name="adj2" fmla="val 443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3 rounds.</a:t>
            </a:r>
          </a:p>
          <a:p>
            <a:r>
              <a:rPr lang="en-US" dirty="0" smtClean="0"/>
              <a:t>“on-tap” license</a:t>
            </a:r>
            <a:endParaRPr lang="en-US" dirty="0"/>
          </a:p>
        </p:txBody>
      </p:sp>
      <p:pic>
        <p:nvPicPr>
          <p:cNvPr id="3" name="Picture 2"/>
          <p:cNvPicPr>
            <a:picLocks noChangeAspect="1"/>
          </p:cNvPicPr>
          <p:nvPr/>
        </p:nvPicPr>
        <p:blipFill>
          <a:blip r:embed="rId5" cstate="email">
            <a:duotone>
              <a:prstClr val="black"/>
              <a:schemeClr val="accent2">
                <a:tint val="45000"/>
                <a:satMod val="400000"/>
              </a:schemeClr>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a:ext>
            </a:extLst>
          </a:blip>
          <a:stretch>
            <a:fillRect/>
          </a:stretch>
        </p:blipFill>
        <p:spPr>
          <a:xfrm flipH="1">
            <a:off x="3760570" y="1531859"/>
            <a:ext cx="5476674" cy="3687627"/>
          </a:xfrm>
          <a:prstGeom prst="rect">
            <a:avLst/>
          </a:prstGeom>
        </p:spPr>
      </p:pic>
      <p:sp>
        <p:nvSpPr>
          <p:cNvPr id="13" name="Rectangle 12"/>
          <p:cNvSpPr/>
          <p:nvPr/>
        </p:nvSpPr>
        <p:spPr>
          <a:xfrm>
            <a:off x="0" y="-87028"/>
            <a:ext cx="5503985" cy="68571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10"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210070"/>
              </p:ext>
            </p:extLst>
          </p:nvPr>
        </p:nvGraphicFramePr>
        <p:xfrm>
          <a:off x="138538" y="444685"/>
          <a:ext cx="8866920"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dirty="0" smtClean="0"/>
              <a:t>DFI: @international </a:t>
            </a:r>
            <a:r>
              <a:rPr lang="en-US" dirty="0"/>
              <a:t>level - </a:t>
            </a:r>
            <a:r>
              <a:rPr lang="en-US" dirty="0" smtClean="0"/>
              <a:t>World Bank</a:t>
            </a:r>
            <a:r>
              <a:rPr lang="en-US" dirty="0"/>
              <a:t> </a:t>
            </a:r>
            <a:r>
              <a:rPr lang="en-US" dirty="0" smtClean="0"/>
              <a:t>group</a:t>
            </a:r>
            <a:endParaRPr lang="en-US" dirty="0"/>
          </a:p>
        </p:txBody>
      </p:sp>
      <p:sp>
        <p:nvSpPr>
          <p:cNvPr id="2" name="Rectangle 1"/>
          <p:cNvSpPr/>
          <p:nvPr/>
        </p:nvSpPr>
        <p:spPr>
          <a:xfrm>
            <a:off x="2879479" y="3117182"/>
            <a:ext cx="3385037" cy="361363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smtClean="0"/>
              <a:t>Med / long term finance to industries</a:t>
            </a:r>
          </a:p>
          <a:p>
            <a:pPr marL="342900" indent="-342900">
              <a:buFont typeface="Arial" panose="020B0604020202020204" pitchFamily="34" charset="0"/>
              <a:buChar char="•"/>
            </a:pPr>
            <a:r>
              <a:rPr lang="en-US" sz="2000" dirty="0" smtClean="0"/>
              <a:t>Not mere loans but also support services e.g. </a:t>
            </a:r>
            <a:r>
              <a:rPr lang="x-none" sz="2000" dirty="0"/>
              <a:t>arranging forex, underwriting, technical </a:t>
            </a:r>
            <a:r>
              <a:rPr lang="en-US" sz="2000" dirty="0" smtClean="0"/>
              <a:t>/ </a:t>
            </a:r>
            <a:r>
              <a:rPr lang="en-US" sz="2000" dirty="0" err="1" smtClean="0"/>
              <a:t>mgmt</a:t>
            </a:r>
            <a:r>
              <a:rPr lang="en-US" sz="2000" dirty="0" smtClean="0"/>
              <a:t> </a:t>
            </a:r>
            <a:r>
              <a:rPr lang="x-none" sz="2000" dirty="0" smtClean="0"/>
              <a:t>advice, </a:t>
            </a:r>
            <a:r>
              <a:rPr lang="en-US" sz="2000" dirty="0" smtClean="0"/>
              <a:t>Bank guarantee</a:t>
            </a:r>
            <a:r>
              <a:rPr lang="x-none" sz="2000" dirty="0" smtClean="0"/>
              <a:t> </a:t>
            </a:r>
            <a:r>
              <a:rPr lang="en-US" sz="2000" dirty="0" smtClean="0"/>
              <a:t>etc.</a:t>
            </a:r>
          </a:p>
          <a:p>
            <a:pPr marL="342900" indent="-342900">
              <a:buFont typeface="Arial" panose="020B0604020202020204" pitchFamily="34" charset="0"/>
              <a:buChar char="•"/>
            </a:pPr>
            <a:r>
              <a:rPr lang="en-US" sz="2000" dirty="0"/>
              <a:t>Don’t accept demand DEPOSIT from ordinary people (CASA…x</a:t>
            </a:r>
            <a:r>
              <a:rPr lang="en-US" sz="2000" dirty="0" smtClean="0"/>
              <a:t>)</a:t>
            </a:r>
            <a:endParaRPr lang="en-US" sz="2000" dirty="0"/>
          </a:p>
        </p:txBody>
      </p:sp>
      <p:sp>
        <p:nvSpPr>
          <p:cNvPr id="5" name="Rounded Rectangle 4"/>
          <p:cNvSpPr/>
          <p:nvPr/>
        </p:nvSpPr>
        <p:spPr>
          <a:xfrm>
            <a:off x="3771338" y="891382"/>
            <a:ext cx="1389748" cy="1321969"/>
          </a:xfrm>
          <a:prstGeom prst="roundRect">
            <a:avLst>
              <a:gd name="adj" fmla="val 10000"/>
            </a:avLst>
          </a:prstGeom>
          <a:blipFill rotWithShape="1">
            <a:blip r:embed="rId8" cstate="email">
              <a:extLst>
                <a:ext uri="{28A0092B-C50C-407E-A947-70E740481C1C}">
                  <a14:useLocalDpi xmlns:a14="http://schemas.microsoft.com/office/drawing/2010/main"/>
                </a:ext>
              </a:extLst>
            </a:blip>
            <a:stretch>
              <a:fillRect/>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txBody>
          <a:bodyPr/>
          <a:lstStyle/>
          <a:p>
            <a:endParaRPr lang="en-US"/>
          </a:p>
        </p:txBody>
      </p:sp>
    </p:spTree>
    <p:extLst>
      <p:ext uri="{BB962C8B-B14F-4D97-AF65-F5344CB8AC3E}">
        <p14:creationId xmlns:p14="http://schemas.microsoft.com/office/powerpoint/2010/main" val="326633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55045AF-95BD-4D96-A6BF-99927FB6D55C}"/>
                                            </p:graphicEl>
                                          </p:spTgt>
                                        </p:tgtEl>
                                        <p:attrNameLst>
                                          <p:attrName>style.visibility</p:attrName>
                                        </p:attrNameLst>
                                      </p:cBhvr>
                                      <p:to>
                                        <p:strVal val="visible"/>
                                      </p:to>
                                    </p:set>
                                    <p:animEffect transition="in" filter="fade">
                                      <p:cBhvr>
                                        <p:cTn id="7" dur="500"/>
                                        <p:tgtEl>
                                          <p:spTgt spid="4">
                                            <p:graphicEl>
                                              <a:dgm id="{D55045AF-95BD-4D96-A6BF-99927FB6D55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5AADED30-2B67-4FBE-AD9E-FA625C43DA2F}"/>
                                            </p:graphicEl>
                                          </p:spTgt>
                                        </p:tgtEl>
                                        <p:attrNameLst>
                                          <p:attrName>style.visibility</p:attrName>
                                        </p:attrNameLst>
                                      </p:cBhvr>
                                      <p:to>
                                        <p:strVal val="visible"/>
                                      </p:to>
                                    </p:set>
                                    <p:animEffect transition="in" filter="fade">
                                      <p:cBhvr>
                                        <p:cTn id="10" dur="500"/>
                                        <p:tgtEl>
                                          <p:spTgt spid="4">
                                            <p:graphicEl>
                                              <a:dgm id="{5AADED30-2B67-4FBE-AD9E-FA625C43DA2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38DAAEC-F2B5-46B6-B26B-1B1E23D04266}"/>
                                            </p:graphicEl>
                                          </p:spTgt>
                                        </p:tgtEl>
                                        <p:attrNameLst>
                                          <p:attrName>style.visibility</p:attrName>
                                        </p:attrNameLst>
                                      </p:cBhvr>
                                      <p:to>
                                        <p:strVal val="visible"/>
                                      </p:to>
                                    </p:set>
                                    <p:animEffect transition="in" filter="fade">
                                      <p:cBhvr>
                                        <p:cTn id="13" dur="500"/>
                                        <p:tgtEl>
                                          <p:spTgt spid="4">
                                            <p:graphicEl>
                                              <a:dgm id="{838DAAEC-F2B5-46B6-B26B-1B1E23D0426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F9B685D-489D-4F09-BD46-C9CC00214755}"/>
                                            </p:graphicEl>
                                          </p:spTgt>
                                        </p:tgtEl>
                                        <p:attrNameLst>
                                          <p:attrName>style.visibility</p:attrName>
                                        </p:attrNameLst>
                                      </p:cBhvr>
                                      <p:to>
                                        <p:strVal val="visible"/>
                                      </p:to>
                                    </p:set>
                                    <p:animEffect transition="in" filter="fade">
                                      <p:cBhvr>
                                        <p:cTn id="16" dur="500"/>
                                        <p:tgtEl>
                                          <p:spTgt spid="4">
                                            <p:graphicEl>
                                              <a:dgm id="{5F9B685D-489D-4F09-BD46-C9CC00214755}"/>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791E4090-5D11-4F7A-95B7-0B7F5EA2D7C7}"/>
                                            </p:graphicEl>
                                          </p:spTgt>
                                        </p:tgtEl>
                                        <p:attrNameLst>
                                          <p:attrName>style.visibility</p:attrName>
                                        </p:attrNameLst>
                                      </p:cBhvr>
                                      <p:to>
                                        <p:strVal val="visible"/>
                                      </p:to>
                                    </p:set>
                                    <p:animEffect transition="in" filter="fade">
                                      <p:cBhvr>
                                        <p:cTn id="19" dur="500"/>
                                        <p:tgtEl>
                                          <p:spTgt spid="4">
                                            <p:graphicEl>
                                              <a:dgm id="{791E4090-5D11-4F7A-95B7-0B7F5EA2D7C7}"/>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FA8A1FEE-A607-4209-80FD-017F44E55B4B}"/>
                                            </p:graphicEl>
                                          </p:spTgt>
                                        </p:tgtEl>
                                        <p:attrNameLst>
                                          <p:attrName>style.visibility</p:attrName>
                                        </p:attrNameLst>
                                      </p:cBhvr>
                                      <p:to>
                                        <p:strVal val="visible"/>
                                      </p:to>
                                    </p:set>
                                    <p:animEffect transition="in" filter="fade">
                                      <p:cBhvr>
                                        <p:cTn id="22" dur="500"/>
                                        <p:tgtEl>
                                          <p:spTgt spid="4">
                                            <p:graphicEl>
                                              <a:dgm id="{FA8A1FEE-A607-4209-80FD-017F44E55B4B}"/>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graphicEl>
                                              <a:dgm id="{44C1D17E-AEE4-4C2F-836E-77C971905378}"/>
                                            </p:graphicEl>
                                          </p:spTgt>
                                        </p:tgtEl>
                                        <p:attrNameLst>
                                          <p:attrName>style.visibility</p:attrName>
                                        </p:attrNameLst>
                                      </p:cBhvr>
                                      <p:to>
                                        <p:strVal val="visible"/>
                                      </p:to>
                                    </p:set>
                                    <p:animEffect transition="in" filter="fade">
                                      <p:cBhvr>
                                        <p:cTn id="25" dur="500"/>
                                        <p:tgtEl>
                                          <p:spTgt spid="4">
                                            <p:graphicEl>
                                              <a:dgm id="{44C1D17E-AEE4-4C2F-836E-77C971905378}"/>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61692F42-79A7-4E85-84C8-0CF62EFA4CC8}"/>
                                            </p:graphicEl>
                                          </p:spTgt>
                                        </p:tgtEl>
                                        <p:attrNameLst>
                                          <p:attrName>style.visibility</p:attrName>
                                        </p:attrNameLst>
                                      </p:cBhvr>
                                      <p:to>
                                        <p:strVal val="visible"/>
                                      </p:to>
                                    </p:set>
                                    <p:animEffect transition="in" filter="fade">
                                      <p:cBhvr>
                                        <p:cTn id="28" dur="500"/>
                                        <p:tgtEl>
                                          <p:spTgt spid="4">
                                            <p:graphicEl>
                                              <a:dgm id="{61692F42-79A7-4E85-84C8-0CF62EFA4CC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2BB4DB3C-0A60-45D1-A338-7C0D4045E4A4}"/>
                                            </p:graphicEl>
                                          </p:spTgt>
                                        </p:tgtEl>
                                        <p:attrNameLst>
                                          <p:attrName>style.visibility</p:attrName>
                                        </p:attrNameLst>
                                      </p:cBhvr>
                                      <p:to>
                                        <p:strVal val="visible"/>
                                      </p:to>
                                    </p:set>
                                    <p:animEffect transition="in" filter="fade">
                                      <p:cBhvr>
                                        <p:cTn id="31" dur="500"/>
                                        <p:tgtEl>
                                          <p:spTgt spid="4">
                                            <p:graphicEl>
                                              <a:dgm id="{2BB4DB3C-0A60-45D1-A338-7C0D4045E4A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FDE1B89D-49A1-4B5F-B67C-79E7935EB5A0}"/>
                                            </p:graphicEl>
                                          </p:spTgt>
                                        </p:tgtEl>
                                        <p:attrNameLst>
                                          <p:attrName>style.visibility</p:attrName>
                                        </p:attrNameLst>
                                      </p:cBhvr>
                                      <p:to>
                                        <p:strVal val="visible"/>
                                      </p:to>
                                    </p:set>
                                    <p:animEffect transition="in" filter="fade">
                                      <p:cBhvr>
                                        <p:cTn id="34" dur="500"/>
                                        <p:tgtEl>
                                          <p:spTgt spid="4">
                                            <p:graphicEl>
                                              <a:dgm id="{FDE1B89D-49A1-4B5F-B67C-79E7935EB5A0}"/>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graphicEl>
                                              <a:dgm id="{570A1693-A27F-4E54-A9CF-9FE5D8CB8B66}"/>
                                            </p:graphicEl>
                                          </p:spTgt>
                                        </p:tgtEl>
                                        <p:attrNameLst>
                                          <p:attrName>style.visibility</p:attrName>
                                        </p:attrNameLst>
                                      </p:cBhvr>
                                      <p:to>
                                        <p:strVal val="visible"/>
                                      </p:to>
                                    </p:set>
                                    <p:animEffect transition="in" filter="fade">
                                      <p:cBhvr>
                                        <p:cTn id="37" dur="500"/>
                                        <p:tgtEl>
                                          <p:spTgt spid="4">
                                            <p:graphicEl>
                                              <a:dgm id="{570A1693-A27F-4E54-A9CF-9FE5D8CB8B66}"/>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02019502-5D7F-4B10-B313-1B54FE86D5A0}"/>
                                            </p:graphicEl>
                                          </p:spTgt>
                                        </p:tgtEl>
                                        <p:attrNameLst>
                                          <p:attrName>style.visibility</p:attrName>
                                        </p:attrNameLst>
                                      </p:cBhvr>
                                      <p:to>
                                        <p:strVal val="visible"/>
                                      </p:to>
                                    </p:set>
                                    <p:animEffect transition="in" filter="fade">
                                      <p:cBhvr>
                                        <p:cTn id="40" dur="500"/>
                                        <p:tgtEl>
                                          <p:spTgt spid="4">
                                            <p:graphicEl>
                                              <a:dgm id="{02019502-5D7F-4B10-B313-1B54FE86D5A0}"/>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91621BD5-4A66-4D57-8A48-50DD7B7ABA89}"/>
                                            </p:graphicEl>
                                          </p:spTgt>
                                        </p:tgtEl>
                                        <p:attrNameLst>
                                          <p:attrName>style.visibility</p:attrName>
                                        </p:attrNameLst>
                                      </p:cBhvr>
                                      <p:to>
                                        <p:strVal val="visible"/>
                                      </p:to>
                                    </p:set>
                                    <p:animEffect transition="in" filter="fade">
                                      <p:cBhvr>
                                        <p:cTn id="43" dur="500"/>
                                        <p:tgtEl>
                                          <p:spTgt spid="4">
                                            <p:graphicEl>
                                              <a:dgm id="{91621BD5-4A66-4D57-8A48-50DD7B7ABA89}"/>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9E063389-7A87-4281-B9AC-6C61163345DC}"/>
                                            </p:graphicEl>
                                          </p:spTgt>
                                        </p:tgtEl>
                                        <p:attrNameLst>
                                          <p:attrName>style.visibility</p:attrName>
                                        </p:attrNameLst>
                                      </p:cBhvr>
                                      <p:to>
                                        <p:strVal val="visible"/>
                                      </p:to>
                                    </p:set>
                                    <p:animEffect transition="in" filter="fade">
                                      <p:cBhvr>
                                        <p:cTn id="46" dur="500"/>
                                        <p:tgtEl>
                                          <p:spTgt spid="4">
                                            <p:graphicEl>
                                              <a:dgm id="{9E063389-7A87-4281-B9AC-6C61163345DC}"/>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C137F1B3-424E-460F-9AC2-CC40371D6DC9}"/>
                                            </p:graphicEl>
                                          </p:spTgt>
                                        </p:tgtEl>
                                        <p:attrNameLst>
                                          <p:attrName>style.visibility</p:attrName>
                                        </p:attrNameLst>
                                      </p:cBhvr>
                                      <p:to>
                                        <p:strVal val="visible"/>
                                      </p:to>
                                    </p:set>
                                    <p:animEffect transition="in" filter="fade">
                                      <p:cBhvr>
                                        <p:cTn id="49" dur="500"/>
                                        <p:tgtEl>
                                          <p:spTgt spid="4">
                                            <p:graphicEl>
                                              <a:dgm id="{C137F1B3-424E-460F-9AC2-CC40371D6DC9}"/>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1445DB5A-CA33-4B65-B47C-03DACEE6E65A}"/>
                                            </p:graphicEl>
                                          </p:spTgt>
                                        </p:tgtEl>
                                        <p:attrNameLst>
                                          <p:attrName>style.visibility</p:attrName>
                                        </p:attrNameLst>
                                      </p:cBhvr>
                                      <p:to>
                                        <p:strVal val="visible"/>
                                      </p:to>
                                    </p:set>
                                    <p:animEffect transition="in" filter="fade">
                                      <p:cBhvr>
                                        <p:cTn id="52" dur="500"/>
                                        <p:tgtEl>
                                          <p:spTgt spid="4">
                                            <p:graphicEl>
                                              <a:dgm id="{1445DB5A-CA33-4B65-B47C-03DACEE6E65A}"/>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71C06880-3A35-4DA4-9FE4-58BA11F56DEE}"/>
                                            </p:graphicEl>
                                          </p:spTgt>
                                        </p:tgtEl>
                                        <p:attrNameLst>
                                          <p:attrName>style.visibility</p:attrName>
                                        </p:attrNameLst>
                                      </p:cBhvr>
                                      <p:to>
                                        <p:strVal val="visible"/>
                                      </p:to>
                                    </p:set>
                                    <p:animEffect transition="in" filter="fade">
                                      <p:cBhvr>
                                        <p:cTn id="55" dur="500"/>
                                        <p:tgtEl>
                                          <p:spTgt spid="4">
                                            <p:graphicEl>
                                              <a:dgm id="{71C06880-3A35-4DA4-9FE4-58BA11F56DEE}"/>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3144ED0D-8986-4D52-83C8-1B5CD6B64989}"/>
                                            </p:graphicEl>
                                          </p:spTgt>
                                        </p:tgtEl>
                                        <p:attrNameLst>
                                          <p:attrName>style.visibility</p:attrName>
                                        </p:attrNameLst>
                                      </p:cBhvr>
                                      <p:to>
                                        <p:strVal val="visible"/>
                                      </p:to>
                                    </p:set>
                                    <p:animEffect transition="in" filter="fade">
                                      <p:cBhvr>
                                        <p:cTn id="58" dur="500"/>
                                        <p:tgtEl>
                                          <p:spTgt spid="4">
                                            <p:graphicEl>
                                              <a:dgm id="{3144ED0D-8986-4D52-83C8-1B5CD6B64989}"/>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46F4BBF9-6769-4DBF-B2A0-CEC2269AA052}"/>
                                            </p:graphicEl>
                                          </p:spTgt>
                                        </p:tgtEl>
                                        <p:attrNameLst>
                                          <p:attrName>style.visibility</p:attrName>
                                        </p:attrNameLst>
                                      </p:cBhvr>
                                      <p:to>
                                        <p:strVal val="visible"/>
                                      </p:to>
                                    </p:set>
                                    <p:animEffect transition="in" filter="fade">
                                      <p:cBhvr>
                                        <p:cTn id="61" dur="500"/>
                                        <p:tgtEl>
                                          <p:spTgt spid="4">
                                            <p:graphicEl>
                                              <a:dgm id="{46F4BBF9-6769-4DBF-B2A0-CEC2269AA052}"/>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graphicEl>
                                              <a:dgm id="{13B2A822-8AF8-472B-9C37-3DFFF780FCE9}"/>
                                            </p:graphicEl>
                                          </p:spTgt>
                                        </p:tgtEl>
                                        <p:attrNameLst>
                                          <p:attrName>style.visibility</p:attrName>
                                        </p:attrNameLst>
                                      </p:cBhvr>
                                      <p:to>
                                        <p:strVal val="visible"/>
                                      </p:to>
                                    </p:set>
                                    <p:animEffect transition="in" filter="fade">
                                      <p:cBhvr>
                                        <p:cTn id="66" dur="500"/>
                                        <p:tgtEl>
                                          <p:spTgt spid="4">
                                            <p:graphicEl>
                                              <a:dgm id="{13B2A822-8AF8-472B-9C37-3DFFF780FCE9}"/>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AA6898DD-5B6E-43EF-ADC1-3C0A5F875393}"/>
                                            </p:graphicEl>
                                          </p:spTgt>
                                        </p:tgtEl>
                                        <p:attrNameLst>
                                          <p:attrName>style.visibility</p:attrName>
                                        </p:attrNameLst>
                                      </p:cBhvr>
                                      <p:to>
                                        <p:strVal val="visible"/>
                                      </p:to>
                                    </p:set>
                                    <p:animEffect transition="in" filter="fade">
                                      <p:cBhvr>
                                        <p:cTn id="71" dur="500"/>
                                        <p:tgtEl>
                                          <p:spTgt spid="4">
                                            <p:graphicEl>
                                              <a:dgm id="{AA6898DD-5B6E-43EF-ADC1-3C0A5F875393}"/>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C205D988-3038-4B32-802F-4F2525D6D2C4}"/>
                                            </p:graphicEl>
                                          </p:spTgt>
                                        </p:tgtEl>
                                        <p:attrNameLst>
                                          <p:attrName>style.visibility</p:attrName>
                                        </p:attrNameLst>
                                      </p:cBhvr>
                                      <p:to>
                                        <p:strVal val="visible"/>
                                      </p:to>
                                    </p:set>
                                    <p:animEffect transition="in" filter="fade">
                                      <p:cBhvr>
                                        <p:cTn id="74" dur="500"/>
                                        <p:tgtEl>
                                          <p:spTgt spid="4">
                                            <p:graphicEl>
                                              <a:dgm id="{C205D988-3038-4B32-802F-4F2525D6D2C4}"/>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
                                            <p:graphicEl>
                                              <a:dgm id="{AE5999EA-7ED2-4EBB-B244-BDC2D8FA7C71}"/>
                                            </p:graphicEl>
                                          </p:spTgt>
                                        </p:tgtEl>
                                        <p:attrNameLst>
                                          <p:attrName>style.visibility</p:attrName>
                                        </p:attrNameLst>
                                      </p:cBhvr>
                                      <p:to>
                                        <p:strVal val="visible"/>
                                      </p:to>
                                    </p:set>
                                    <p:animEffect transition="in" filter="fade">
                                      <p:cBhvr>
                                        <p:cTn id="79" dur="500"/>
                                        <p:tgtEl>
                                          <p:spTgt spid="4">
                                            <p:graphicEl>
                                              <a:dgm id="{AE5999EA-7ED2-4EBB-B244-BDC2D8FA7C71}"/>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
                                            <p:graphicEl>
                                              <a:dgm id="{60E8340B-F747-4F3B-B6E2-032665FBF6F8}"/>
                                            </p:graphicEl>
                                          </p:spTgt>
                                        </p:tgtEl>
                                        <p:attrNameLst>
                                          <p:attrName>style.visibility</p:attrName>
                                        </p:attrNameLst>
                                      </p:cBhvr>
                                      <p:to>
                                        <p:strVal val="visible"/>
                                      </p:to>
                                    </p:set>
                                    <p:animEffect transition="in" filter="fade">
                                      <p:cBhvr>
                                        <p:cTn id="82" dur="500"/>
                                        <p:tgtEl>
                                          <p:spTgt spid="4">
                                            <p:graphicEl>
                                              <a:dgm id="{60E8340B-F747-4F3B-B6E2-032665FBF6F8}"/>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
                                            <p:graphicEl>
                                              <a:dgm id="{4FF22834-D674-4C7C-A202-C24DCE005D57}"/>
                                            </p:graphicEl>
                                          </p:spTgt>
                                        </p:tgtEl>
                                        <p:attrNameLst>
                                          <p:attrName>style.visibility</p:attrName>
                                        </p:attrNameLst>
                                      </p:cBhvr>
                                      <p:to>
                                        <p:strVal val="visible"/>
                                      </p:to>
                                    </p:set>
                                    <p:animEffect transition="in" filter="fade">
                                      <p:cBhvr>
                                        <p:cTn id="87" dur="500"/>
                                        <p:tgtEl>
                                          <p:spTgt spid="4">
                                            <p:graphicEl>
                                              <a:dgm id="{4FF22834-D674-4C7C-A202-C24DCE005D57}"/>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
                                            <p:bg/>
                                          </p:spTgt>
                                        </p:tgtEl>
                                        <p:attrNameLst>
                                          <p:attrName>style.visibility</p:attrName>
                                        </p:attrNameLst>
                                      </p:cBhvr>
                                      <p:to>
                                        <p:strVal val="visible"/>
                                      </p:to>
                                    </p:set>
                                    <p:animEffect transition="in" filter="fade">
                                      <p:cBhvr>
                                        <p:cTn id="92" dur="500"/>
                                        <p:tgtEl>
                                          <p:spTgt spid="2">
                                            <p:bg/>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
                                            <p:txEl>
                                              <p:pRg st="0" end="0"/>
                                            </p:txEl>
                                          </p:spTgt>
                                        </p:tgtEl>
                                        <p:attrNameLst>
                                          <p:attrName>style.visibility</p:attrName>
                                        </p:attrNameLst>
                                      </p:cBhvr>
                                      <p:to>
                                        <p:strVal val="visible"/>
                                      </p:to>
                                    </p:set>
                                    <p:animEffect transition="in" filter="fade">
                                      <p:cBhvr>
                                        <p:cTn id="97" dur="500"/>
                                        <p:tgtEl>
                                          <p:spTgt spid="2">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
                                            <p:txEl>
                                              <p:pRg st="1" end="1"/>
                                            </p:txEl>
                                          </p:spTgt>
                                        </p:tgtEl>
                                        <p:attrNameLst>
                                          <p:attrName>style.visibility</p:attrName>
                                        </p:attrNameLst>
                                      </p:cBhvr>
                                      <p:to>
                                        <p:strVal val="visible"/>
                                      </p:to>
                                    </p:set>
                                    <p:animEffect transition="in" filter="fade">
                                      <p:cBhvr>
                                        <p:cTn id="102" dur="500"/>
                                        <p:tgtEl>
                                          <p:spTgt spid="2">
                                            <p:txEl>
                                              <p:pRg st="1" end="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
                                            <p:txEl>
                                              <p:pRg st="2" end="2"/>
                                            </p:txEl>
                                          </p:spTgt>
                                        </p:tgtEl>
                                        <p:attrNameLst>
                                          <p:attrName>style.visibility</p:attrName>
                                        </p:attrNameLst>
                                      </p:cBhvr>
                                      <p:to>
                                        <p:strVal val="visible"/>
                                      </p:to>
                                    </p:set>
                                    <p:animEffect transition="in" filter="fade">
                                      <p:cBhvr>
                                        <p:cTn id="10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2"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Post independence DFI</a:t>
            </a:r>
            <a:endParaRPr lang="en-US"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807819796"/>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ular Callout 4"/>
          <p:cNvSpPr/>
          <p:nvPr/>
        </p:nvSpPr>
        <p:spPr>
          <a:xfrm>
            <a:off x="5635869" y="914400"/>
            <a:ext cx="3316044" cy="3367454"/>
          </a:xfrm>
          <a:prstGeom prst="wedgeRectCallout">
            <a:avLst>
              <a:gd name="adj1" fmla="val -78900"/>
              <a:gd name="adj2" fmla="val -41678"/>
            </a:avLst>
          </a:prstGeom>
          <a:solidFill>
            <a:srgbClr val="FFFF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u="sng" dirty="0">
                <a:solidFill>
                  <a:schemeClr val="bg1">
                    <a:lumMod val="85000"/>
                    <a:lumOff val="15000"/>
                  </a:schemeClr>
                </a:solidFill>
              </a:rPr>
              <a:t>IDBI’64 Act</a:t>
            </a:r>
          </a:p>
          <a:p>
            <a:pPr marL="342900" indent="-342900">
              <a:buFont typeface="Arial" panose="020B0604020202020204" pitchFamily="34" charset="0"/>
              <a:buChar char="•"/>
            </a:pPr>
            <a:r>
              <a:rPr lang="en-US" sz="2400" dirty="0">
                <a:solidFill>
                  <a:schemeClr val="bg1">
                    <a:lumMod val="85000"/>
                    <a:lumOff val="15000"/>
                  </a:schemeClr>
                </a:solidFill>
              </a:rPr>
              <a:t>Industrial development bank of India( IDBI)’ </a:t>
            </a:r>
          </a:p>
          <a:p>
            <a:pPr marL="342900" indent="-342900">
              <a:buFont typeface="Arial" panose="020B0604020202020204" pitchFamily="34" charset="0"/>
              <a:buChar char="•"/>
            </a:pPr>
            <a:r>
              <a:rPr lang="en-US" sz="2400" dirty="0">
                <a:solidFill>
                  <a:schemeClr val="bg1">
                    <a:lumMod val="85000"/>
                    <a:lumOff val="15000"/>
                  </a:schemeClr>
                </a:solidFill>
              </a:rPr>
              <a:t>1970s: IFCI becomes subsidiary of IDBI, and </a:t>
            </a:r>
            <a:endParaRPr lang="en-US" sz="2400" dirty="0" smtClean="0">
              <a:solidFill>
                <a:schemeClr val="bg1">
                  <a:lumMod val="85000"/>
                  <a:lumOff val="15000"/>
                </a:schemeClr>
              </a:solidFill>
            </a:endParaRPr>
          </a:p>
          <a:p>
            <a:pPr marL="342900" indent="-342900">
              <a:buFont typeface="Arial" panose="020B0604020202020204" pitchFamily="34" charset="0"/>
              <a:buChar char="•"/>
            </a:pPr>
            <a:r>
              <a:rPr lang="en-US" sz="2400" dirty="0" smtClean="0">
                <a:solidFill>
                  <a:schemeClr val="bg1">
                    <a:lumMod val="85000"/>
                    <a:lumOff val="15000"/>
                  </a:schemeClr>
                </a:solidFill>
              </a:rPr>
              <a:t>IDBI </a:t>
            </a:r>
            <a:r>
              <a:rPr lang="en-US" sz="2400" dirty="0">
                <a:solidFill>
                  <a:schemeClr val="bg1">
                    <a:lumMod val="85000"/>
                    <a:lumOff val="15000"/>
                  </a:schemeClr>
                </a:solidFill>
              </a:rPr>
              <a:t>becomes regulatory body for industrial </a:t>
            </a:r>
            <a:r>
              <a:rPr lang="en-US" sz="2400" dirty="0" smtClean="0">
                <a:solidFill>
                  <a:schemeClr val="bg1">
                    <a:lumMod val="85000"/>
                    <a:lumOff val="15000"/>
                  </a:schemeClr>
                </a:solidFill>
              </a:rPr>
              <a:t>finance-&gt;SIDBI, </a:t>
            </a:r>
            <a:r>
              <a:rPr lang="en-US" sz="2400" dirty="0" err="1" smtClean="0">
                <a:solidFill>
                  <a:schemeClr val="bg1">
                    <a:lumMod val="85000"/>
                    <a:lumOff val="15000"/>
                  </a:schemeClr>
                </a:solidFill>
              </a:rPr>
              <a:t>EXIM..functions</a:t>
            </a:r>
            <a:r>
              <a:rPr lang="en-US" sz="2400" dirty="0" smtClean="0">
                <a:solidFill>
                  <a:schemeClr val="bg1">
                    <a:lumMod val="85000"/>
                    <a:lumOff val="15000"/>
                  </a:schemeClr>
                </a:solidFill>
              </a:rPr>
              <a:t> given</a:t>
            </a:r>
            <a:endParaRPr lang="en-US" sz="2400" dirty="0">
              <a:solidFill>
                <a:schemeClr val="bg1">
                  <a:lumMod val="85000"/>
                  <a:lumOff val="15000"/>
                </a:schemeClr>
              </a:solidFill>
            </a:endParaRPr>
          </a:p>
        </p:txBody>
      </p:sp>
    </p:spTree>
    <p:extLst>
      <p:ext uri="{BB962C8B-B14F-4D97-AF65-F5344CB8AC3E}">
        <p14:creationId xmlns:p14="http://schemas.microsoft.com/office/powerpoint/2010/main" val="172684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6E0370C3-CA54-4BA6-9004-6E1F245103FB}"/>
                                            </p:graphicEl>
                                          </p:spTgt>
                                        </p:tgtEl>
                                        <p:attrNameLst>
                                          <p:attrName>style.visibility</p:attrName>
                                        </p:attrNameLst>
                                      </p:cBhvr>
                                      <p:to>
                                        <p:strVal val="visible"/>
                                      </p:to>
                                    </p:set>
                                    <p:animEffect transition="in" filter="fade">
                                      <p:cBhvr>
                                        <p:cTn id="7" dur="500"/>
                                        <p:tgtEl>
                                          <p:spTgt spid="4">
                                            <p:graphicEl>
                                              <a:dgm id="{6E0370C3-CA54-4BA6-9004-6E1F245103F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1D15F889-AF64-4184-92C4-1A027645020D}"/>
                                            </p:graphicEl>
                                          </p:spTgt>
                                        </p:tgtEl>
                                        <p:attrNameLst>
                                          <p:attrName>style.visibility</p:attrName>
                                        </p:attrNameLst>
                                      </p:cBhvr>
                                      <p:to>
                                        <p:strVal val="visible"/>
                                      </p:to>
                                    </p:set>
                                    <p:animEffect transition="in" filter="fade">
                                      <p:cBhvr>
                                        <p:cTn id="12" dur="500"/>
                                        <p:tgtEl>
                                          <p:spTgt spid="4">
                                            <p:graphicEl>
                                              <a:dgm id="{1D15F889-AF64-4184-92C4-1A027645020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F4E638E5-4448-4B2A-A944-F36C11341BDF}"/>
                                            </p:graphicEl>
                                          </p:spTgt>
                                        </p:tgtEl>
                                        <p:attrNameLst>
                                          <p:attrName>style.visibility</p:attrName>
                                        </p:attrNameLst>
                                      </p:cBhvr>
                                      <p:to>
                                        <p:strVal val="visible"/>
                                      </p:to>
                                    </p:set>
                                    <p:animEffect transition="in" filter="fade">
                                      <p:cBhvr>
                                        <p:cTn id="17" dur="500"/>
                                        <p:tgtEl>
                                          <p:spTgt spid="4">
                                            <p:graphicEl>
                                              <a:dgm id="{F4E638E5-4448-4B2A-A944-F36C11341BD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AAB375D2-333C-43F0-BE94-B92CEC5A4C71}"/>
                                            </p:graphicEl>
                                          </p:spTgt>
                                        </p:tgtEl>
                                        <p:attrNameLst>
                                          <p:attrName>style.visibility</p:attrName>
                                        </p:attrNameLst>
                                      </p:cBhvr>
                                      <p:to>
                                        <p:strVal val="visible"/>
                                      </p:to>
                                    </p:set>
                                    <p:animEffect transition="in" filter="fade">
                                      <p:cBhvr>
                                        <p:cTn id="22" dur="500"/>
                                        <p:tgtEl>
                                          <p:spTgt spid="4">
                                            <p:graphicEl>
                                              <a:dgm id="{AAB375D2-333C-43F0-BE94-B92CEC5A4C7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776DA83C-51BF-4888-824B-B83A1D547760}"/>
                                            </p:graphicEl>
                                          </p:spTgt>
                                        </p:tgtEl>
                                        <p:attrNameLst>
                                          <p:attrName>style.visibility</p:attrName>
                                        </p:attrNameLst>
                                      </p:cBhvr>
                                      <p:to>
                                        <p:strVal val="visible"/>
                                      </p:to>
                                    </p:set>
                                    <p:animEffect transition="in" filter="fade">
                                      <p:cBhvr>
                                        <p:cTn id="27" dur="500"/>
                                        <p:tgtEl>
                                          <p:spTgt spid="4">
                                            <p:graphicEl>
                                              <a:dgm id="{776DA83C-51BF-4888-824B-B83A1D54776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97CF21E9-C8ED-4EA5-9E80-65C1842C5787}"/>
                                            </p:graphicEl>
                                          </p:spTgt>
                                        </p:tgtEl>
                                        <p:attrNameLst>
                                          <p:attrName>style.visibility</p:attrName>
                                        </p:attrNameLst>
                                      </p:cBhvr>
                                      <p:to>
                                        <p:strVal val="visible"/>
                                      </p:to>
                                    </p:set>
                                    <p:animEffect transition="in" filter="fade">
                                      <p:cBhvr>
                                        <p:cTn id="32" dur="500"/>
                                        <p:tgtEl>
                                          <p:spTgt spid="4">
                                            <p:graphicEl>
                                              <a:dgm id="{97CF21E9-C8ED-4EA5-9E80-65C1842C5787}"/>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FC2C1024-F76F-4612-99D4-7B965866E573}"/>
                                            </p:graphicEl>
                                          </p:spTgt>
                                        </p:tgtEl>
                                        <p:attrNameLst>
                                          <p:attrName>style.visibility</p:attrName>
                                        </p:attrNameLst>
                                      </p:cBhvr>
                                      <p:to>
                                        <p:strVal val="visible"/>
                                      </p:to>
                                    </p:set>
                                    <p:animEffect transition="in" filter="fade">
                                      <p:cBhvr>
                                        <p:cTn id="37" dur="500"/>
                                        <p:tgtEl>
                                          <p:spTgt spid="4">
                                            <p:graphicEl>
                                              <a:dgm id="{FC2C1024-F76F-4612-99D4-7B965866E57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8F56645E-98B9-4372-BB13-189A3D6397C6}"/>
                                            </p:graphicEl>
                                          </p:spTgt>
                                        </p:tgtEl>
                                        <p:attrNameLst>
                                          <p:attrName>style.visibility</p:attrName>
                                        </p:attrNameLst>
                                      </p:cBhvr>
                                      <p:to>
                                        <p:strVal val="visible"/>
                                      </p:to>
                                    </p:set>
                                    <p:animEffect transition="in" filter="fade">
                                      <p:cBhvr>
                                        <p:cTn id="42" dur="500"/>
                                        <p:tgtEl>
                                          <p:spTgt spid="4">
                                            <p:graphicEl>
                                              <a:dgm id="{8F56645E-98B9-4372-BB13-189A3D6397C6}"/>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bg/>
                                          </p:spTgt>
                                        </p:tgtEl>
                                        <p:attrNameLst>
                                          <p:attrName>style.visibility</p:attrName>
                                        </p:attrNameLst>
                                      </p:cBhvr>
                                      <p:to>
                                        <p:strVal val="visible"/>
                                      </p:to>
                                    </p:set>
                                    <p:animEffect transition="in" filter="fade">
                                      <p:cBhvr>
                                        <p:cTn id="47" dur="500"/>
                                        <p:tgtEl>
                                          <p:spTgt spid="5">
                                            <p:bg/>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0" end="0"/>
                                            </p:txEl>
                                          </p:spTgt>
                                        </p:tgtEl>
                                        <p:attrNameLst>
                                          <p:attrName>style.visibility</p:attrName>
                                        </p:attrNameLst>
                                      </p:cBhvr>
                                      <p:to>
                                        <p:strVal val="visible"/>
                                      </p:to>
                                    </p:set>
                                    <p:animEffect transition="in" filter="fade">
                                      <p:cBhvr>
                                        <p:cTn id="52" dur="500"/>
                                        <p:tgtEl>
                                          <p:spTgt spid="5">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 end="1"/>
                                            </p:txEl>
                                          </p:spTgt>
                                        </p:tgtEl>
                                        <p:attrNameLst>
                                          <p:attrName>style.visibility</p:attrName>
                                        </p:attrNameLst>
                                      </p:cBhvr>
                                      <p:to>
                                        <p:strVal val="visible"/>
                                      </p:to>
                                    </p:set>
                                    <p:animEffect transition="in" filter="fade">
                                      <p:cBhvr>
                                        <p:cTn id="57" dur="500"/>
                                        <p:tgtEl>
                                          <p:spTgt spid="5">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2" end="2"/>
                                            </p:txEl>
                                          </p:spTgt>
                                        </p:tgtEl>
                                        <p:attrNameLst>
                                          <p:attrName>style.visibility</p:attrName>
                                        </p:attrNameLst>
                                      </p:cBhvr>
                                      <p:to>
                                        <p:strVal val="visible"/>
                                      </p:to>
                                    </p:set>
                                    <p:animEffect transition="in" filter="fade">
                                      <p:cBhvr>
                                        <p:cTn id="62" dur="500"/>
                                        <p:tgtEl>
                                          <p:spTgt spid="5">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3" end="3"/>
                                            </p:txEl>
                                          </p:spTgt>
                                        </p:tgtEl>
                                        <p:attrNameLst>
                                          <p:attrName>style.visibility</p:attrName>
                                        </p:attrNameLst>
                                      </p:cBhvr>
                                      <p:to>
                                        <p:strVal val="visible"/>
                                      </p:to>
                                    </p:set>
                                    <p:animEffect transition="in" filter="fade">
                                      <p:cBhvr>
                                        <p:cTn id="6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Post independence DFI</a:t>
            </a:r>
            <a:endParaRPr lang="en-US"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110129458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75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F6E43BDE-4472-4674-8C8C-D90EE7B9479F}"/>
                                            </p:graphicEl>
                                          </p:spTgt>
                                        </p:tgtEl>
                                        <p:attrNameLst>
                                          <p:attrName>style.visibility</p:attrName>
                                        </p:attrNameLst>
                                      </p:cBhvr>
                                      <p:to>
                                        <p:strVal val="visible"/>
                                      </p:to>
                                    </p:set>
                                    <p:animEffect transition="in" filter="fade">
                                      <p:cBhvr>
                                        <p:cTn id="7" dur="500"/>
                                        <p:tgtEl>
                                          <p:spTgt spid="4">
                                            <p:graphicEl>
                                              <a:dgm id="{F6E43BDE-4472-4674-8C8C-D90EE7B9479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C9047F7-42E3-4CA0-B4D1-828C338E788C}"/>
                                            </p:graphicEl>
                                          </p:spTgt>
                                        </p:tgtEl>
                                        <p:attrNameLst>
                                          <p:attrName>style.visibility</p:attrName>
                                        </p:attrNameLst>
                                      </p:cBhvr>
                                      <p:to>
                                        <p:strVal val="visible"/>
                                      </p:to>
                                    </p:set>
                                    <p:animEffect transition="in" filter="fade">
                                      <p:cBhvr>
                                        <p:cTn id="12" dur="500"/>
                                        <p:tgtEl>
                                          <p:spTgt spid="4">
                                            <p:graphicEl>
                                              <a:dgm id="{8C9047F7-42E3-4CA0-B4D1-828C338E788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E1522291-1FA6-415A-A35B-3C2C4382CD5B}"/>
                                            </p:graphicEl>
                                          </p:spTgt>
                                        </p:tgtEl>
                                        <p:attrNameLst>
                                          <p:attrName>style.visibility</p:attrName>
                                        </p:attrNameLst>
                                      </p:cBhvr>
                                      <p:to>
                                        <p:strVal val="visible"/>
                                      </p:to>
                                    </p:set>
                                    <p:animEffect transition="in" filter="fade">
                                      <p:cBhvr>
                                        <p:cTn id="17" dur="500"/>
                                        <p:tgtEl>
                                          <p:spTgt spid="4">
                                            <p:graphicEl>
                                              <a:dgm id="{E1522291-1FA6-415A-A35B-3C2C4382CD5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9B87B56B-12F8-4091-BFB0-F8E1C58F3366}"/>
                                            </p:graphicEl>
                                          </p:spTgt>
                                        </p:tgtEl>
                                        <p:attrNameLst>
                                          <p:attrName>style.visibility</p:attrName>
                                        </p:attrNameLst>
                                      </p:cBhvr>
                                      <p:to>
                                        <p:strVal val="visible"/>
                                      </p:to>
                                    </p:set>
                                    <p:animEffect transition="in" filter="fade">
                                      <p:cBhvr>
                                        <p:cTn id="22" dur="500"/>
                                        <p:tgtEl>
                                          <p:spTgt spid="4">
                                            <p:graphicEl>
                                              <a:dgm id="{9B87B56B-12F8-4091-BFB0-F8E1C58F33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BEFORE Narsimhan-1 (1991)</a:t>
            </a:r>
            <a:endParaRPr lang="en-US" dirty="0"/>
          </a:p>
        </p:txBody>
      </p:sp>
      <p:pic>
        <p:nvPicPr>
          <p:cNvPr id="7" name="Picture 2" descr="http://drop.ndtv.com/albums/ENTERTAINMENT/decade-film-1950/main.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240143"/>
            <a:ext cx="3241111" cy="23150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 Narasimham"/>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88666" y="4953000"/>
            <a:ext cx="1905000" cy="1905000"/>
          </a:xfrm>
          <a:prstGeom prst="rect">
            <a:avLst/>
          </a:prstGeom>
          <a:noFill/>
          <a:ln w="38100" cap="flat" cmpd="sng" algn="ctr">
            <a:noFill/>
            <a:prstDash val="solid"/>
          </a:ln>
          <a:effectLst/>
          <a:extLst>
            <a:ext uri="{909E8E84-426E-40DD-AFC4-6F175D3DCCD1}">
              <a14:hiddenFill xmlns:a14="http://schemas.microsoft.com/office/drawing/2010/main">
                <a:solidFill>
                  <a:srgbClr val="FFFFFF"/>
                </a:solidFill>
              </a14:hiddenFill>
            </a:ext>
          </a:extLst>
        </p:spPr>
      </p:pic>
      <p:graphicFrame>
        <p:nvGraphicFramePr>
          <p:cNvPr id="12" name="Diagram 11"/>
          <p:cNvGraphicFramePr/>
          <p:nvPr>
            <p:extLst>
              <p:ext uri="{D42A27DB-BD31-4B8C-83A1-F6EECF244321}">
                <p14:modId xmlns:p14="http://schemas.microsoft.com/office/powerpoint/2010/main" val="1325367317"/>
              </p:ext>
            </p:extLst>
          </p:nvPr>
        </p:nvGraphicFramePr>
        <p:xfrm>
          <a:off x="-246185" y="909823"/>
          <a:ext cx="8132885" cy="54170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ular Callout 12"/>
          <p:cNvSpPr/>
          <p:nvPr/>
        </p:nvSpPr>
        <p:spPr>
          <a:xfrm>
            <a:off x="5530362" y="795523"/>
            <a:ext cx="3613638" cy="3688554"/>
          </a:xfrm>
          <a:prstGeom prst="wedgeRectCallout">
            <a:avLst>
              <a:gd name="adj1" fmla="val -73593"/>
              <a:gd name="adj2" fmla="val -11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n-US" sz="2800" dirty="0" smtClean="0"/>
              <a:t>MSME: Administered interest rate-&gt; NPA/loss</a:t>
            </a:r>
          </a:p>
          <a:p>
            <a:pPr marL="457200" indent="-457200">
              <a:buFont typeface="+mj-lt"/>
              <a:buAutoNum type="arabicPeriod"/>
            </a:pPr>
            <a:r>
              <a:rPr lang="en-US" sz="2800" dirty="0" smtClean="0"/>
              <a:t>Industrialist: Suitcase raj-&gt; licenses-&gt; greenfield project -&gt; NPA</a:t>
            </a:r>
            <a:endParaRPr lang="en-US" sz="2800" dirty="0"/>
          </a:p>
        </p:txBody>
      </p:sp>
    </p:spTree>
    <p:extLst>
      <p:ext uri="{BB962C8B-B14F-4D97-AF65-F5344CB8AC3E}">
        <p14:creationId xmlns:p14="http://schemas.microsoft.com/office/powerpoint/2010/main" val="199782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graphicEl>
                                              <a:dgm id="{128519A8-1D08-454D-8973-0354E96038B2}"/>
                                            </p:graphicEl>
                                          </p:spTgt>
                                        </p:tgtEl>
                                        <p:attrNameLst>
                                          <p:attrName>style.visibility</p:attrName>
                                        </p:attrNameLst>
                                      </p:cBhvr>
                                      <p:to>
                                        <p:strVal val="visible"/>
                                      </p:to>
                                    </p:set>
                                    <p:animEffect transition="in" filter="fade">
                                      <p:cBhvr>
                                        <p:cTn id="7" dur="500"/>
                                        <p:tgtEl>
                                          <p:spTgt spid="12">
                                            <p:graphicEl>
                                              <a:dgm id="{128519A8-1D08-454D-8973-0354E96038B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graphicEl>
                                              <a:dgm id="{B8F4D229-C824-4A84-8D79-5F9DB829B866}"/>
                                            </p:graphicEl>
                                          </p:spTgt>
                                        </p:tgtEl>
                                        <p:attrNameLst>
                                          <p:attrName>style.visibility</p:attrName>
                                        </p:attrNameLst>
                                      </p:cBhvr>
                                      <p:to>
                                        <p:strVal val="visible"/>
                                      </p:to>
                                    </p:set>
                                    <p:animEffect transition="in" filter="fade">
                                      <p:cBhvr>
                                        <p:cTn id="12" dur="500"/>
                                        <p:tgtEl>
                                          <p:spTgt spid="12">
                                            <p:graphicEl>
                                              <a:dgm id="{B8F4D229-C824-4A84-8D79-5F9DB829B86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graphicEl>
                                              <a:dgm id="{FFD4839E-9D16-4E78-9790-0919341B286F}"/>
                                            </p:graphicEl>
                                          </p:spTgt>
                                        </p:tgtEl>
                                        <p:attrNameLst>
                                          <p:attrName>style.visibility</p:attrName>
                                        </p:attrNameLst>
                                      </p:cBhvr>
                                      <p:to>
                                        <p:strVal val="visible"/>
                                      </p:to>
                                    </p:set>
                                    <p:animEffect transition="in" filter="fade">
                                      <p:cBhvr>
                                        <p:cTn id="15" dur="500"/>
                                        <p:tgtEl>
                                          <p:spTgt spid="12">
                                            <p:graphicEl>
                                              <a:dgm id="{FFD4839E-9D16-4E78-9790-0919341B286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graphicEl>
                                              <a:dgm id="{C3770490-189D-4189-A592-16939A1CA129}"/>
                                            </p:graphicEl>
                                          </p:spTgt>
                                        </p:tgtEl>
                                        <p:attrNameLst>
                                          <p:attrName>style.visibility</p:attrName>
                                        </p:attrNameLst>
                                      </p:cBhvr>
                                      <p:to>
                                        <p:strVal val="visible"/>
                                      </p:to>
                                    </p:set>
                                    <p:animEffect transition="in" filter="fade">
                                      <p:cBhvr>
                                        <p:cTn id="20" dur="500"/>
                                        <p:tgtEl>
                                          <p:spTgt spid="12">
                                            <p:graphicEl>
                                              <a:dgm id="{C3770490-189D-4189-A592-16939A1CA12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graphicEl>
                                              <a:dgm id="{6D5739F3-2628-4A7A-A5DB-3CC7A546AE03}"/>
                                            </p:graphicEl>
                                          </p:spTgt>
                                        </p:tgtEl>
                                        <p:attrNameLst>
                                          <p:attrName>style.visibility</p:attrName>
                                        </p:attrNameLst>
                                      </p:cBhvr>
                                      <p:to>
                                        <p:strVal val="visible"/>
                                      </p:to>
                                    </p:set>
                                    <p:animEffect transition="in" filter="fade">
                                      <p:cBhvr>
                                        <p:cTn id="23" dur="500"/>
                                        <p:tgtEl>
                                          <p:spTgt spid="12">
                                            <p:graphicEl>
                                              <a:dgm id="{6D5739F3-2628-4A7A-A5DB-3CC7A546AE0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graphicEl>
                                              <a:dgm id="{B13C7004-85BD-4EE1-B0E4-165C8A93E966}"/>
                                            </p:graphicEl>
                                          </p:spTgt>
                                        </p:tgtEl>
                                        <p:attrNameLst>
                                          <p:attrName>style.visibility</p:attrName>
                                        </p:attrNameLst>
                                      </p:cBhvr>
                                      <p:to>
                                        <p:strVal val="visible"/>
                                      </p:to>
                                    </p:set>
                                    <p:animEffect transition="in" filter="fade">
                                      <p:cBhvr>
                                        <p:cTn id="26" dur="500"/>
                                        <p:tgtEl>
                                          <p:spTgt spid="12">
                                            <p:graphicEl>
                                              <a:dgm id="{B13C7004-85BD-4EE1-B0E4-165C8A93E96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bg/>
                                          </p:spTgt>
                                        </p:tgtEl>
                                        <p:attrNameLst>
                                          <p:attrName>style.visibility</p:attrName>
                                        </p:attrNameLst>
                                      </p:cBhvr>
                                      <p:to>
                                        <p:strVal val="visible"/>
                                      </p:to>
                                    </p:set>
                                    <p:animEffect transition="in" filter="fade">
                                      <p:cBhvr>
                                        <p:cTn id="31" dur="500"/>
                                        <p:tgtEl>
                                          <p:spTgt spid="13">
                                            <p:bg/>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fade">
                                      <p:cBhvr>
                                        <p:cTn id="36" dur="500"/>
                                        <p:tgtEl>
                                          <p:spTgt spid="1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xEl>
                                              <p:pRg st="1" end="1"/>
                                            </p:txEl>
                                          </p:spTgt>
                                        </p:tgtEl>
                                        <p:attrNameLst>
                                          <p:attrName>style.visibility</p:attrName>
                                        </p:attrNameLst>
                                      </p:cBhvr>
                                      <p:to>
                                        <p:strVal val="visible"/>
                                      </p:to>
                                    </p:set>
                                    <p:animEffect transition="in" filter="fade">
                                      <p:cBhvr>
                                        <p:cTn id="4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P spid="13"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7890"/>
            <a:ext cx="9144000" cy="6895890"/>
          </a:xfrm>
          <a:prstGeom prst="rect">
            <a:avLst/>
          </a:prstGeom>
        </p:spPr>
      </p:pic>
      <p:pic>
        <p:nvPicPr>
          <p:cNvPr id="3" name="Picture 2" descr="M. Narasimham"/>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42285" y="3933093"/>
            <a:ext cx="1905000" cy="1905000"/>
          </a:xfrm>
          <a:prstGeom prst="rect">
            <a:avLst/>
          </a:prstGeom>
          <a:noFill/>
          <a:ln w="38100" cap="flat" cmpd="sng" algn="ctr">
            <a:noFill/>
            <a:prstDash val="solid"/>
          </a:ln>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161085" y="5838093"/>
            <a:ext cx="3886200" cy="10199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Narsimhan-I (‘91): New bank license…</a:t>
            </a:r>
          </a:p>
          <a:p>
            <a:pPr algn="ctr"/>
            <a:r>
              <a:rPr lang="en-US" sz="2000" dirty="0" smtClean="0"/>
              <a:t>to increase competition</a:t>
            </a:r>
          </a:p>
          <a:p>
            <a:pPr algn="ctr"/>
            <a:r>
              <a:rPr lang="en-US" sz="2000" dirty="0" smtClean="0"/>
              <a:t>1993-94 process [6+4]</a:t>
            </a:r>
            <a:endParaRPr lang="en-US" sz="2000" dirty="0"/>
          </a:p>
        </p:txBody>
      </p:sp>
      <p:sp>
        <p:nvSpPr>
          <p:cNvPr id="5" name="Rectangle 4"/>
          <p:cNvSpPr/>
          <p:nvPr/>
        </p:nvSpPr>
        <p:spPr>
          <a:xfrm>
            <a:off x="228600" y="4026877"/>
            <a:ext cx="1978269" cy="518746"/>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8600" y="4994031"/>
            <a:ext cx="1978269" cy="518746"/>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9964821">
            <a:off x="2044301" y="3536025"/>
            <a:ext cx="5564250" cy="109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9273507">
            <a:off x="1646544" y="3798066"/>
            <a:ext cx="6056066" cy="16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77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0" nodeType="clickEffect">
                                  <p:stCondLst>
                                    <p:cond delay="0"/>
                                  </p:stCondLst>
                                  <p:childTnLst>
                                    <p:animEffect transition="out" filter="randombar(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4" presetClass="exit" presetSubtype="10" fill="hold" grpId="0" nodeType="withEffect">
                                  <p:stCondLst>
                                    <p:cond delay="0"/>
                                  </p:stCondLst>
                                  <p:childTnLst>
                                    <p:animEffect transition="out" filter="randombar(horizont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8352381" cy="6923809"/>
          </a:xfrm>
          <a:prstGeom prst="rect">
            <a:avLst/>
          </a:prstGeom>
        </p:spPr>
      </p:pic>
      <p:pic>
        <p:nvPicPr>
          <p:cNvPr id="8" name="Picture 7" descr="M. Narasimham"/>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42285" y="3933093"/>
            <a:ext cx="1905000" cy="1905000"/>
          </a:xfrm>
          <a:prstGeom prst="rect">
            <a:avLst/>
          </a:prstGeom>
          <a:noFill/>
          <a:ln w="38100" cap="flat" cmpd="sng" algn="ctr">
            <a:noFill/>
            <a:prstDash val="solid"/>
          </a:ln>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a:off x="5855677" y="5838093"/>
            <a:ext cx="3191608" cy="10199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Narsimhan-II (‘98): only two category: Bank or non-bank.</a:t>
            </a:r>
          </a:p>
          <a:p>
            <a:pPr algn="ctr"/>
            <a:r>
              <a:rPr lang="en-US" sz="2000" dirty="0" smtClean="0"/>
              <a:t>NO DFI…regulatory issues</a:t>
            </a:r>
            <a:endParaRPr lang="en-US" sz="2000" dirty="0"/>
          </a:p>
        </p:txBody>
      </p:sp>
      <p:cxnSp>
        <p:nvCxnSpPr>
          <p:cNvPr id="11" name="Straight Arrow Connector 10"/>
          <p:cNvCxnSpPr/>
          <p:nvPr/>
        </p:nvCxnSpPr>
        <p:spPr>
          <a:xfrm flipH="1">
            <a:off x="5310554" y="2048608"/>
            <a:ext cx="1433146" cy="3534507"/>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515100" y="1134208"/>
            <a:ext cx="1837281" cy="19870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p:cNvSpPr/>
          <p:nvPr/>
        </p:nvSpPr>
        <p:spPr>
          <a:xfrm>
            <a:off x="386862" y="6198577"/>
            <a:ext cx="2919046" cy="659423"/>
          </a:xfrm>
          <a:prstGeom prst="wedgeRectCallout">
            <a:avLst>
              <a:gd name="adj1" fmla="val 65612"/>
              <a:gd name="adj2" fmla="val -120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NBFC-ND-SI</a:t>
            </a:r>
          </a:p>
          <a:p>
            <a:pPr algn="ctr"/>
            <a:r>
              <a:rPr lang="en-US" dirty="0" err="1" smtClean="0"/>
              <a:t>Nondep</a:t>
            </a:r>
            <a:r>
              <a:rPr lang="en-US" dirty="0" smtClean="0"/>
              <a:t>. Taking but &gt;500 cr.</a:t>
            </a:r>
            <a:endParaRPr lang="en-US" dirty="0"/>
          </a:p>
        </p:txBody>
      </p:sp>
      <p:grpSp>
        <p:nvGrpSpPr>
          <p:cNvPr id="3" name="Group 2"/>
          <p:cNvGrpSpPr/>
          <p:nvPr/>
        </p:nvGrpSpPr>
        <p:grpSpPr>
          <a:xfrm>
            <a:off x="0" y="-60952"/>
            <a:ext cx="9144000" cy="2446901"/>
            <a:chOff x="0" y="-60952"/>
            <a:chExt cx="9144000" cy="2446901"/>
          </a:xfrm>
        </p:grpSpPr>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60952"/>
              <a:ext cx="9144000" cy="2446901"/>
            </a:xfrm>
            <a:prstGeom prst="rect">
              <a:avLst/>
            </a:prstGeom>
          </p:spPr>
        </p:pic>
        <p:sp>
          <p:nvSpPr>
            <p:cNvPr id="2" name="Rectangle 1"/>
            <p:cNvSpPr/>
            <p:nvPr/>
          </p:nvSpPr>
          <p:spPr>
            <a:xfrm>
              <a:off x="0" y="1134208"/>
              <a:ext cx="9144000" cy="84859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Though DFIs are closed down, but RBI feels separate ‘wholesale (big)’ banks should be there to finance infra</a:t>
              </a:r>
            </a:p>
            <a:p>
              <a:pPr algn="ctr"/>
              <a:r>
                <a:rPr lang="en-US" dirty="0" smtClean="0"/>
                <a:t>Can’t blame Narsimhan for the lack of foresight though, because his ‘times’ were different (”not-TBS”)</a:t>
              </a:r>
              <a:endParaRPr lang="en-US" dirty="0"/>
            </a:p>
          </p:txBody>
        </p:sp>
      </p:grpSp>
      <p:pic>
        <p:nvPicPr>
          <p:cNvPr id="4" name="Picture 3"/>
          <p:cNvPicPr>
            <a:picLocks noChangeAspect="1"/>
          </p:cNvPicPr>
          <p:nvPr/>
        </p:nvPicPr>
        <p:blipFill>
          <a:blip r:embed="rId6"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rot="17697937">
            <a:off x="2202940" y="798581"/>
            <a:ext cx="5476674" cy="3687627"/>
          </a:xfrm>
          <a:prstGeom prst="rect">
            <a:avLst/>
          </a:prstGeom>
        </p:spPr>
      </p:pic>
    </p:spTree>
    <p:extLst>
      <p:ext uri="{BB962C8B-B14F-4D97-AF65-F5344CB8AC3E}">
        <p14:creationId xmlns:p14="http://schemas.microsoft.com/office/powerpoint/2010/main" val="9085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795523"/>
            <a:ext cx="9144000" cy="5556738"/>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313263885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smtClean="0"/>
              <a:t>Four All India financial institutions (AIFI): Chronology wise</a:t>
            </a:r>
            <a:endParaRPr lang="en-US" dirty="0"/>
          </a:p>
        </p:txBody>
      </p:sp>
    </p:spTree>
    <p:extLst>
      <p:ext uri="{BB962C8B-B14F-4D97-AF65-F5344CB8AC3E}">
        <p14:creationId xmlns:p14="http://schemas.microsoft.com/office/powerpoint/2010/main" val="391619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5AF215E-ED8A-4499-AD0A-564D4548D80B}"/>
                                            </p:graphicEl>
                                          </p:spTgt>
                                        </p:tgtEl>
                                        <p:attrNameLst>
                                          <p:attrName>style.visibility</p:attrName>
                                        </p:attrNameLst>
                                      </p:cBhvr>
                                      <p:to>
                                        <p:strVal val="visible"/>
                                      </p:to>
                                    </p:set>
                                    <p:animEffect transition="in" filter="fade">
                                      <p:cBhvr>
                                        <p:cTn id="7" dur="500"/>
                                        <p:tgtEl>
                                          <p:spTgt spid="4">
                                            <p:graphicEl>
                                              <a:dgm id="{E5AF215E-ED8A-4499-AD0A-564D4548D80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82D4DAB-DA25-4D46-9EA0-ADAA7EB2A3B9}"/>
                                            </p:graphicEl>
                                          </p:spTgt>
                                        </p:tgtEl>
                                        <p:attrNameLst>
                                          <p:attrName>style.visibility</p:attrName>
                                        </p:attrNameLst>
                                      </p:cBhvr>
                                      <p:to>
                                        <p:strVal val="visible"/>
                                      </p:to>
                                    </p:set>
                                    <p:animEffect transition="in" filter="fade">
                                      <p:cBhvr>
                                        <p:cTn id="10" dur="500"/>
                                        <p:tgtEl>
                                          <p:spTgt spid="4">
                                            <p:graphicEl>
                                              <a:dgm id="{F82D4DAB-DA25-4D46-9EA0-ADAA7EB2A3B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987DB46B-313A-48B7-9B1C-A9907158D742}"/>
                                            </p:graphicEl>
                                          </p:spTgt>
                                        </p:tgtEl>
                                        <p:attrNameLst>
                                          <p:attrName>style.visibility</p:attrName>
                                        </p:attrNameLst>
                                      </p:cBhvr>
                                      <p:to>
                                        <p:strVal val="visible"/>
                                      </p:to>
                                    </p:set>
                                    <p:animEffect transition="in" filter="fade">
                                      <p:cBhvr>
                                        <p:cTn id="15" dur="500"/>
                                        <p:tgtEl>
                                          <p:spTgt spid="4">
                                            <p:graphicEl>
                                              <a:dgm id="{987DB46B-313A-48B7-9B1C-A9907158D74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FA25AAAF-B11A-4C06-A880-2C700260B9E0}"/>
                                            </p:graphicEl>
                                          </p:spTgt>
                                        </p:tgtEl>
                                        <p:attrNameLst>
                                          <p:attrName>style.visibility</p:attrName>
                                        </p:attrNameLst>
                                      </p:cBhvr>
                                      <p:to>
                                        <p:strVal val="visible"/>
                                      </p:to>
                                    </p:set>
                                    <p:animEffect transition="in" filter="fade">
                                      <p:cBhvr>
                                        <p:cTn id="18" dur="500"/>
                                        <p:tgtEl>
                                          <p:spTgt spid="4">
                                            <p:graphicEl>
                                              <a:dgm id="{FA25AAAF-B11A-4C06-A880-2C700260B9E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0" y="2633742"/>
          <a:ext cx="8797925" cy="3753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Timeline: </a:t>
            </a:r>
            <a:r>
              <a:rPr lang="en-US" dirty="0" smtClean="0">
                <a:effectLst/>
              </a:rPr>
              <a:t>Wholesale </a:t>
            </a:r>
            <a:r>
              <a:rPr lang="en-US" dirty="0">
                <a:effectLst/>
              </a:rPr>
              <a:t>and long-term finance (WLTF) </a:t>
            </a:r>
            <a:r>
              <a:rPr lang="en-US" dirty="0" smtClean="0">
                <a:effectLst/>
              </a:rPr>
              <a:t>BANK</a:t>
            </a:r>
            <a:endParaRPr lang="en-US" dirty="0"/>
          </a:p>
        </p:txBody>
      </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7593" y="1413180"/>
            <a:ext cx="2034546" cy="2844597"/>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68023" y="1098957"/>
            <a:ext cx="3277432" cy="2458074"/>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69265" y="577281"/>
            <a:ext cx="2766558" cy="2258197"/>
          </a:xfrm>
          <a:prstGeom prst="rect">
            <a:avLst/>
          </a:prstGeom>
        </p:spPr>
      </p:pic>
    </p:spTree>
    <p:extLst>
      <p:ext uri="{BB962C8B-B14F-4D97-AF65-F5344CB8AC3E}">
        <p14:creationId xmlns:p14="http://schemas.microsoft.com/office/powerpoint/2010/main" val="36395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79CFC99-2DF3-4A7E-B180-9F9C5B3DA0D5}"/>
                                            </p:graphicEl>
                                          </p:spTgt>
                                        </p:tgtEl>
                                        <p:attrNameLst>
                                          <p:attrName>style.visibility</p:attrName>
                                        </p:attrNameLst>
                                      </p:cBhvr>
                                      <p:to>
                                        <p:strVal val="visible"/>
                                      </p:to>
                                    </p:set>
                                    <p:animEffect transition="in" filter="fade">
                                      <p:cBhvr>
                                        <p:cTn id="7" dur="500"/>
                                        <p:tgtEl>
                                          <p:spTgt spid="6">
                                            <p:graphicEl>
                                              <a:dgm id="{779CFC99-2DF3-4A7E-B180-9F9C5B3DA0D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82BE19D8-C600-4B52-8789-90D10574FCE6}"/>
                                            </p:graphicEl>
                                          </p:spTgt>
                                        </p:tgtEl>
                                        <p:attrNameLst>
                                          <p:attrName>style.visibility</p:attrName>
                                        </p:attrNameLst>
                                      </p:cBhvr>
                                      <p:to>
                                        <p:strVal val="visible"/>
                                      </p:to>
                                    </p:set>
                                    <p:animEffect transition="in" filter="fade">
                                      <p:cBhvr>
                                        <p:cTn id="10" dur="500"/>
                                        <p:tgtEl>
                                          <p:spTgt spid="6">
                                            <p:graphicEl>
                                              <a:dgm id="{82BE19D8-C600-4B52-8789-90D10574FCE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A59ECE9E-C144-4669-AB12-32BA13EC6881}"/>
                                            </p:graphicEl>
                                          </p:spTgt>
                                        </p:tgtEl>
                                        <p:attrNameLst>
                                          <p:attrName>style.visibility</p:attrName>
                                        </p:attrNameLst>
                                      </p:cBhvr>
                                      <p:to>
                                        <p:strVal val="visible"/>
                                      </p:to>
                                    </p:set>
                                    <p:animEffect transition="in" filter="fade">
                                      <p:cBhvr>
                                        <p:cTn id="13" dur="500"/>
                                        <p:tgtEl>
                                          <p:spTgt spid="6">
                                            <p:graphicEl>
                                              <a:dgm id="{A59ECE9E-C144-4669-AB12-32BA13EC688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4E6C42D9-A918-4A25-AE4C-2D7C7C7CFF12}"/>
                                            </p:graphicEl>
                                          </p:spTgt>
                                        </p:tgtEl>
                                        <p:attrNameLst>
                                          <p:attrName>style.visibility</p:attrName>
                                        </p:attrNameLst>
                                      </p:cBhvr>
                                      <p:to>
                                        <p:strVal val="visible"/>
                                      </p:to>
                                    </p:set>
                                    <p:animEffect transition="in" filter="fade">
                                      <p:cBhvr>
                                        <p:cTn id="18" dur="500"/>
                                        <p:tgtEl>
                                          <p:spTgt spid="6">
                                            <p:graphicEl>
                                              <a:dgm id="{4E6C42D9-A918-4A25-AE4C-2D7C7C7CFF1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7396818A-14CF-49A4-B63E-CE327D005EBC}"/>
                                            </p:graphicEl>
                                          </p:spTgt>
                                        </p:tgtEl>
                                        <p:attrNameLst>
                                          <p:attrName>style.visibility</p:attrName>
                                        </p:attrNameLst>
                                      </p:cBhvr>
                                      <p:to>
                                        <p:strVal val="visible"/>
                                      </p:to>
                                    </p:set>
                                    <p:animEffect transition="in" filter="fade">
                                      <p:cBhvr>
                                        <p:cTn id="21" dur="500"/>
                                        <p:tgtEl>
                                          <p:spTgt spid="6">
                                            <p:graphicEl>
                                              <a:dgm id="{7396818A-14CF-49A4-B63E-CE327D005EBC}"/>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811094DF-25A4-4125-ADE1-40C0D75BBB54}"/>
                                            </p:graphicEl>
                                          </p:spTgt>
                                        </p:tgtEl>
                                        <p:attrNameLst>
                                          <p:attrName>style.visibility</p:attrName>
                                        </p:attrNameLst>
                                      </p:cBhvr>
                                      <p:to>
                                        <p:strVal val="visible"/>
                                      </p:to>
                                    </p:set>
                                    <p:animEffect transition="in" filter="fade">
                                      <p:cBhvr>
                                        <p:cTn id="24" dur="500"/>
                                        <p:tgtEl>
                                          <p:spTgt spid="6">
                                            <p:graphicEl>
                                              <a:dgm id="{811094DF-25A4-4125-ADE1-40C0D75BBB5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023ED4C9-BB47-420E-92DE-7292576B59C8}"/>
                                            </p:graphicEl>
                                          </p:spTgt>
                                        </p:tgtEl>
                                        <p:attrNameLst>
                                          <p:attrName>style.visibility</p:attrName>
                                        </p:attrNameLst>
                                      </p:cBhvr>
                                      <p:to>
                                        <p:strVal val="visible"/>
                                      </p:to>
                                    </p:set>
                                    <p:animEffect transition="in" filter="fade">
                                      <p:cBhvr>
                                        <p:cTn id="29" dur="500"/>
                                        <p:tgtEl>
                                          <p:spTgt spid="6">
                                            <p:graphicEl>
                                              <a:dgm id="{023ED4C9-BB47-420E-92DE-7292576B59C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402465EE-992C-4184-BB86-CF5817891B02}"/>
                                            </p:graphicEl>
                                          </p:spTgt>
                                        </p:tgtEl>
                                        <p:attrNameLst>
                                          <p:attrName>style.visibility</p:attrName>
                                        </p:attrNameLst>
                                      </p:cBhvr>
                                      <p:to>
                                        <p:strVal val="visible"/>
                                      </p:to>
                                    </p:set>
                                    <p:animEffect transition="in" filter="fade">
                                      <p:cBhvr>
                                        <p:cTn id="32" dur="500"/>
                                        <p:tgtEl>
                                          <p:spTgt spid="6">
                                            <p:graphicEl>
                                              <a:dgm id="{402465EE-992C-4184-BB86-CF5817891B0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028"/>
            <a:ext cx="9144000" cy="69459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05621" y="6032863"/>
            <a:ext cx="952633" cy="647790"/>
          </a:xfrm>
          <a:prstGeom prst="rect">
            <a:avLst/>
          </a:prstGeom>
        </p:spPr>
      </p:pic>
      <p:cxnSp>
        <p:nvCxnSpPr>
          <p:cNvPr id="6" name="Straight Arrow Connector 5"/>
          <p:cNvCxnSpPr/>
          <p:nvPr/>
        </p:nvCxnSpPr>
        <p:spPr>
          <a:xfrm flipH="1" flipV="1">
            <a:off x="4967655" y="3103688"/>
            <a:ext cx="2461846" cy="4693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931985" y="3573086"/>
            <a:ext cx="6497516" cy="22034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Rectangular Callout 1"/>
          <p:cNvSpPr/>
          <p:nvPr/>
        </p:nvSpPr>
        <p:spPr>
          <a:xfrm>
            <a:off x="123092" y="597877"/>
            <a:ext cx="2013439" cy="1459523"/>
          </a:xfrm>
          <a:prstGeom prst="wedgeRectCallout">
            <a:avLst>
              <a:gd name="adj1" fmla="val 59516"/>
              <a:gd name="adj2" fmla="val 2153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smtClean="0"/>
              <a:t>Although  under Banking Regulation Act, RBI is the ‘ultimate’ authority</a:t>
            </a:r>
            <a:endParaRPr lang="en-US" sz="2000" dirty="0"/>
          </a:p>
        </p:txBody>
      </p:sp>
      <p:sp>
        <p:nvSpPr>
          <p:cNvPr id="3" name="Rectangular Callout 2"/>
          <p:cNvSpPr/>
          <p:nvPr/>
        </p:nvSpPr>
        <p:spPr>
          <a:xfrm>
            <a:off x="3604846" y="1185260"/>
            <a:ext cx="5539154" cy="1160585"/>
          </a:xfrm>
          <a:prstGeom prst="wedgeRectCallout">
            <a:avLst>
              <a:gd name="adj1" fmla="val -57051"/>
              <a:gd name="adj2" fmla="val -265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i-IN" sz="2000" dirty="0"/>
              <a:t>क्योकि टुच्ची </a:t>
            </a:r>
            <a:r>
              <a:rPr lang="en-US" sz="2000" dirty="0"/>
              <a:t>Cooperatives and RRB </a:t>
            </a:r>
            <a:r>
              <a:rPr lang="hi-IN" sz="2000" dirty="0"/>
              <a:t>का सूपरविजन करने से ज्यादा हमको और भी जरूरी काम होते है. </a:t>
            </a:r>
            <a:r>
              <a:rPr lang="en-US" sz="2000" dirty="0"/>
              <a:t>hence surveillance delegated to NABARD.</a:t>
            </a:r>
          </a:p>
        </p:txBody>
      </p:sp>
    </p:spTree>
    <p:extLst>
      <p:ext uri="{BB962C8B-B14F-4D97-AF65-F5344CB8AC3E}">
        <p14:creationId xmlns:p14="http://schemas.microsoft.com/office/powerpoint/2010/main" val="52226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3200" b="1" dirty="0">
                <a:latin typeface="Franklin Gothic Demi" panose="020B0703020102020204" pitchFamily="34" charset="0"/>
              </a:rPr>
              <a:t>Find correct statements about cooperative banks in India:</a:t>
            </a:r>
          </a:p>
          <a:p>
            <a:pPr marL="742950" indent="-742950">
              <a:buFont typeface="+mj-lt"/>
              <a:buAutoNum type="arabicPeriod"/>
            </a:pPr>
            <a:r>
              <a:rPr lang="en-US" sz="3200" dirty="0">
                <a:latin typeface="Franklin Gothic Demi" panose="020B0703020102020204" pitchFamily="34" charset="0"/>
              </a:rPr>
              <a:t>Banking Regulation Act doesn’t apply to them</a:t>
            </a:r>
          </a:p>
          <a:p>
            <a:pPr marL="742950" indent="-742950">
              <a:buFont typeface="+mj-lt"/>
              <a:buAutoNum type="arabicPeriod"/>
            </a:pPr>
            <a:r>
              <a:rPr lang="en-US" sz="3200" dirty="0">
                <a:latin typeface="Franklin Gothic Demi" panose="020B0703020102020204" pitchFamily="34" charset="0"/>
              </a:rPr>
              <a:t>Priority Sector Lending norms don’t apply to them.</a:t>
            </a:r>
          </a:p>
          <a:p>
            <a:pPr marL="742950" indent="-742950">
              <a:buFont typeface="+mj-lt"/>
              <a:buAutoNum type="arabicPeriod"/>
            </a:pPr>
            <a:r>
              <a:rPr lang="en-US" sz="3200" dirty="0">
                <a:latin typeface="Franklin Gothic Demi" panose="020B0703020102020204" pitchFamily="34" charset="0"/>
              </a:rPr>
              <a:t>NABARD is their immediate regulator and RBI is their ultimate regulator.</a:t>
            </a:r>
          </a:p>
          <a:p>
            <a:pPr marL="0" indent="0">
              <a:buNone/>
            </a:pPr>
            <a:r>
              <a:rPr lang="en-US" sz="2800" b="1" dirty="0">
                <a:latin typeface="Franklin Gothic Demi" panose="020B0703020102020204" pitchFamily="34" charset="0"/>
              </a:rPr>
              <a:t>Answer Choices</a:t>
            </a:r>
          </a:p>
          <a:p>
            <a:pPr marL="0" indent="0">
              <a:buNone/>
            </a:pPr>
            <a:r>
              <a:rPr lang="en-US" sz="2800" dirty="0">
                <a:latin typeface="Franklin Gothic Demi" panose="020B0703020102020204" pitchFamily="34" charset="0"/>
              </a:rPr>
              <a:t>a) Only 1 and 2 		(b) Only 2 and 3 </a:t>
            </a:r>
          </a:p>
          <a:p>
            <a:pPr marL="0" indent="0">
              <a:buNone/>
            </a:pPr>
            <a:r>
              <a:rPr lang="en-US" sz="2800" dirty="0">
                <a:latin typeface="Franklin Gothic Demi" panose="020B0703020102020204" pitchFamily="34" charset="0"/>
              </a:rPr>
              <a:t>c) Only 1 and 3 		(d) All of them</a:t>
            </a:r>
          </a:p>
          <a:p>
            <a:pPr marL="0" indent="0">
              <a:buNone/>
            </a:pPr>
            <a:endParaRPr lang="en-US" dirty="0"/>
          </a:p>
        </p:txBody>
      </p:sp>
      <p:sp>
        <p:nvSpPr>
          <p:cNvPr id="3" name="Text Placeholder 2"/>
          <p:cNvSpPr>
            <a:spLocks noGrp="1"/>
          </p:cNvSpPr>
          <p:nvPr>
            <p:ph type="body" sz="quarter" idx="13"/>
          </p:nvPr>
        </p:nvSpPr>
        <p:spPr/>
        <p:txBody>
          <a:bodyPr/>
          <a:lstStyle/>
          <a:p>
            <a:r>
              <a:rPr lang="en-US" dirty="0" smtClean="0"/>
              <a:t>Mock Question for UPSC prelims</a:t>
            </a:r>
            <a:endParaRPr lang="en-US" dirty="0"/>
          </a:p>
        </p:txBody>
      </p:sp>
    </p:spTree>
    <p:extLst>
      <p:ext uri="{BB962C8B-B14F-4D97-AF65-F5344CB8AC3E}">
        <p14:creationId xmlns:p14="http://schemas.microsoft.com/office/powerpoint/2010/main" val="1746049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795523"/>
            <a:ext cx="9144000" cy="5556738"/>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154082808"/>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a:t>Four AIFI: Chronology </a:t>
            </a:r>
            <a:r>
              <a:rPr lang="en-US" dirty="0" smtClean="0"/>
              <a:t>wise 1) EXIM done 2) NABARD done</a:t>
            </a:r>
            <a:endParaRPr lang="en-US" dirty="0"/>
          </a:p>
        </p:txBody>
      </p:sp>
      <p:sp>
        <p:nvSpPr>
          <p:cNvPr id="5" name="Rectangle 4"/>
          <p:cNvSpPr/>
          <p:nvPr/>
        </p:nvSpPr>
        <p:spPr>
          <a:xfrm>
            <a:off x="861647" y="6148322"/>
            <a:ext cx="6979640" cy="709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r>
              <a:rPr lang="en-US" sz="2400" baseline="30000" dirty="0" smtClean="0"/>
              <a:t>th</a:t>
            </a:r>
            <a:r>
              <a:rPr lang="en-US" sz="2400" dirty="0" smtClean="0"/>
              <a:t> Industrial </a:t>
            </a:r>
            <a:r>
              <a:rPr lang="en-US" sz="2400" dirty="0"/>
              <a:t>Investment Bank of India (IIBI</a:t>
            </a:r>
            <a:r>
              <a:rPr lang="en-US" sz="2400" dirty="0" smtClean="0"/>
              <a:t>)…closed in 2012</a:t>
            </a:r>
            <a:endParaRPr lang="en-US" sz="2400" dirty="0"/>
          </a:p>
          <a:p>
            <a:pPr algn="ctr"/>
            <a:r>
              <a:rPr lang="en-US" sz="2400" dirty="0" smtClean="0"/>
              <a:t>North Eastern….X (AIFI not in </a:t>
            </a:r>
            <a:r>
              <a:rPr lang="en-US" sz="2400" smtClean="0"/>
              <a:t>annual reports of RBI)</a:t>
            </a:r>
            <a:endParaRPr lang="en-US" sz="2400" dirty="0" smtClean="0"/>
          </a:p>
        </p:txBody>
      </p:sp>
    </p:spTree>
    <p:extLst>
      <p:ext uri="{BB962C8B-B14F-4D97-AF65-F5344CB8AC3E}">
        <p14:creationId xmlns:p14="http://schemas.microsoft.com/office/powerpoint/2010/main" val="265118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5AF215E-ED8A-4499-AD0A-564D4548D80B}"/>
                                            </p:graphicEl>
                                          </p:spTgt>
                                        </p:tgtEl>
                                        <p:attrNameLst>
                                          <p:attrName>style.visibility</p:attrName>
                                        </p:attrNameLst>
                                      </p:cBhvr>
                                      <p:to>
                                        <p:strVal val="visible"/>
                                      </p:to>
                                    </p:set>
                                    <p:animEffect transition="in" filter="fade">
                                      <p:cBhvr>
                                        <p:cTn id="7" dur="500"/>
                                        <p:tgtEl>
                                          <p:spTgt spid="4">
                                            <p:graphicEl>
                                              <a:dgm id="{E5AF215E-ED8A-4499-AD0A-564D4548D80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82D4DAB-DA25-4D46-9EA0-ADAA7EB2A3B9}"/>
                                            </p:graphicEl>
                                          </p:spTgt>
                                        </p:tgtEl>
                                        <p:attrNameLst>
                                          <p:attrName>style.visibility</p:attrName>
                                        </p:attrNameLst>
                                      </p:cBhvr>
                                      <p:to>
                                        <p:strVal val="visible"/>
                                      </p:to>
                                    </p:set>
                                    <p:animEffect transition="in" filter="fade">
                                      <p:cBhvr>
                                        <p:cTn id="10" dur="500"/>
                                        <p:tgtEl>
                                          <p:spTgt spid="4">
                                            <p:graphicEl>
                                              <a:dgm id="{F82D4DAB-DA25-4D46-9EA0-ADAA7EB2A3B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2406C9A2-F540-44DC-A086-019345CA3328}"/>
                                            </p:graphicEl>
                                          </p:spTgt>
                                        </p:tgtEl>
                                        <p:attrNameLst>
                                          <p:attrName>style.visibility</p:attrName>
                                        </p:attrNameLst>
                                      </p:cBhvr>
                                      <p:to>
                                        <p:strVal val="visible"/>
                                      </p:to>
                                    </p:set>
                                    <p:animEffect transition="in" filter="fade">
                                      <p:cBhvr>
                                        <p:cTn id="15" dur="500"/>
                                        <p:tgtEl>
                                          <p:spTgt spid="4">
                                            <p:graphicEl>
                                              <a:dgm id="{2406C9A2-F540-44DC-A086-019345CA332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8E22E7BC-7C2D-4203-BD6C-B3FA37A93BC8}"/>
                                            </p:graphicEl>
                                          </p:spTgt>
                                        </p:tgtEl>
                                        <p:attrNameLst>
                                          <p:attrName>style.visibility</p:attrName>
                                        </p:attrNameLst>
                                      </p:cBhvr>
                                      <p:to>
                                        <p:strVal val="visible"/>
                                      </p:to>
                                    </p:set>
                                    <p:animEffect transition="in" filter="fade">
                                      <p:cBhvr>
                                        <p:cTn id="18" dur="500"/>
                                        <p:tgtEl>
                                          <p:spTgt spid="4">
                                            <p:graphicEl>
                                              <a:dgm id="{8E22E7BC-7C2D-4203-BD6C-B3FA37A93BC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smtClean="0"/>
              <a:t>2007 Prelims</a:t>
            </a:r>
            <a:endParaRPr lang="en-US" dirty="0"/>
          </a:p>
        </p:txBody>
      </p:sp>
      <p:sp>
        <p:nvSpPr>
          <p:cNvPr id="6" name="Content Placeholder 5"/>
          <p:cNvSpPr>
            <a:spLocks noGrp="1"/>
          </p:cNvSpPr>
          <p:nvPr>
            <p:ph idx="1"/>
          </p:nvPr>
        </p:nvSpPr>
        <p:spPr/>
        <p:txBody>
          <a:bodyPr>
            <a:normAutofit/>
          </a:bodyPr>
          <a:lstStyle/>
          <a:p>
            <a:pPr marL="0" indent="0">
              <a:buNone/>
            </a:pPr>
            <a:r>
              <a:rPr lang="en-US" sz="4400" dirty="0"/>
              <a:t>The national housing bank (NHB) was setup in India as a wholly owned subsidiary of which of the following bank?</a:t>
            </a:r>
          </a:p>
          <a:p>
            <a:pPr marL="514350" indent="-514350">
              <a:buFont typeface="+mj-lt"/>
              <a:buAutoNum type="alphaUcPeriod"/>
            </a:pPr>
            <a:r>
              <a:rPr lang="en-US" sz="4400" dirty="0"/>
              <a:t>State bank of India</a:t>
            </a:r>
          </a:p>
          <a:p>
            <a:pPr marL="514350" indent="-514350">
              <a:buFont typeface="+mj-lt"/>
              <a:buAutoNum type="alphaUcPeriod"/>
            </a:pPr>
            <a:r>
              <a:rPr lang="en-US" sz="4400" dirty="0">
                <a:solidFill>
                  <a:srgbClr val="FFC000"/>
                </a:solidFill>
              </a:rPr>
              <a:t>Reserve Bank of India</a:t>
            </a:r>
          </a:p>
          <a:p>
            <a:pPr marL="514350" indent="-514350">
              <a:buFont typeface="+mj-lt"/>
              <a:buAutoNum type="alphaUcPeriod"/>
            </a:pPr>
            <a:r>
              <a:rPr lang="en-US" sz="4400" dirty="0"/>
              <a:t>ICICI</a:t>
            </a:r>
          </a:p>
          <a:p>
            <a:pPr marL="514350" indent="-514350">
              <a:buFont typeface="+mj-lt"/>
              <a:buAutoNum type="alphaUcPeriod"/>
            </a:pPr>
            <a:r>
              <a:rPr lang="en-US" sz="4400" dirty="0"/>
              <a:t>LIC</a:t>
            </a:r>
          </a:p>
          <a:p>
            <a:endParaRPr lang="en-US" sz="4000" dirty="0"/>
          </a:p>
        </p:txBody>
      </p:sp>
    </p:spTree>
    <p:extLst>
      <p:ext uri="{BB962C8B-B14F-4D97-AF65-F5344CB8AC3E}">
        <p14:creationId xmlns:p14="http://schemas.microsoft.com/office/powerpoint/2010/main" val="41114793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smtClean="0"/>
              <a:t>2004 Prelims</a:t>
            </a:r>
            <a:endParaRPr lang="en-US" dirty="0"/>
          </a:p>
        </p:txBody>
      </p:sp>
      <p:sp>
        <p:nvSpPr>
          <p:cNvPr id="6" name="Content Placeholder 5"/>
          <p:cNvSpPr>
            <a:spLocks noGrp="1"/>
          </p:cNvSpPr>
          <p:nvPr>
            <p:ph idx="1"/>
          </p:nvPr>
        </p:nvSpPr>
        <p:spPr/>
        <p:txBody>
          <a:bodyPr>
            <a:normAutofit/>
          </a:bodyPr>
          <a:lstStyle/>
          <a:p>
            <a:pPr marL="0" indent="0">
              <a:buNone/>
            </a:pPr>
            <a:r>
              <a:rPr lang="en-US" sz="3600" dirty="0"/>
              <a:t>Find Correct Statement(s)</a:t>
            </a:r>
          </a:p>
          <a:p>
            <a:pPr marL="514350" indent="-514350">
              <a:buFont typeface="+mj-lt"/>
              <a:buAutoNum type="alphaUcPeriod"/>
            </a:pPr>
            <a:r>
              <a:rPr lang="en-US" sz="3600" dirty="0"/>
              <a:t>(</a:t>
            </a:r>
            <a:r>
              <a:rPr lang="en-US" sz="3600" b="1" dirty="0">
                <a:solidFill>
                  <a:schemeClr val="accent6">
                    <a:lumMod val="75000"/>
                  </a:schemeClr>
                </a:solidFill>
              </a:rPr>
              <a:t>RIGHT</a:t>
            </a:r>
            <a:r>
              <a:rPr lang="en-US" sz="3600" dirty="0"/>
              <a:t>) NHB, the apex institution of housing finance in India, was setup as a wholly owned subsidiary of RBI</a:t>
            </a:r>
          </a:p>
          <a:p>
            <a:pPr marL="514350" indent="-514350">
              <a:buFont typeface="+mj-lt"/>
              <a:buAutoNum type="alphaUcPeriod"/>
            </a:pPr>
            <a:r>
              <a:rPr lang="en-US" sz="3600" dirty="0"/>
              <a:t>(</a:t>
            </a:r>
            <a:r>
              <a:rPr lang="en-US" sz="3600" dirty="0">
                <a:solidFill>
                  <a:srgbClr val="FF0000"/>
                </a:solidFill>
              </a:rPr>
              <a:t>WRONG</a:t>
            </a:r>
            <a:r>
              <a:rPr lang="en-US" sz="3600" dirty="0"/>
              <a:t>) Small industries development bank of India was established as a wholly owned subsidiary of the Industrial development bank of India</a:t>
            </a:r>
          </a:p>
          <a:p>
            <a:pPr marL="514350" indent="-514350">
              <a:buFont typeface="+mj-lt"/>
              <a:buAutoNum type="alphaUcPeriod"/>
            </a:pPr>
            <a:r>
              <a:rPr lang="en-US" sz="3600" strike="sngStrike" dirty="0"/>
              <a:t>Both A and B</a:t>
            </a:r>
          </a:p>
          <a:p>
            <a:pPr marL="514350" indent="-514350">
              <a:buFont typeface="+mj-lt"/>
              <a:buAutoNum type="alphaUcPeriod"/>
            </a:pPr>
            <a:r>
              <a:rPr lang="en-US" sz="3600" strike="sngStrike" dirty="0"/>
              <a:t>Neither A nor </a:t>
            </a:r>
            <a:r>
              <a:rPr lang="en-US" sz="3600" strike="sngStrike" dirty="0" smtClean="0"/>
              <a:t>B</a:t>
            </a:r>
            <a:endParaRPr lang="en-US" sz="3600" dirty="0"/>
          </a:p>
        </p:txBody>
      </p:sp>
    </p:spTree>
    <p:extLst>
      <p:ext uri="{BB962C8B-B14F-4D97-AF65-F5344CB8AC3E}">
        <p14:creationId xmlns:p14="http://schemas.microsoft.com/office/powerpoint/2010/main" val="34897647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Developmental financial institutions (DFI)/developmental banks</a:t>
            </a:r>
            <a:endParaRPr lang="en-US" sz="2700" dirty="0"/>
          </a:p>
        </p:txBody>
      </p:sp>
      <p:pic>
        <p:nvPicPr>
          <p:cNvPr id="4" name="Content Placeholder 3"/>
          <p:cNvPicPr>
            <a:picLocks noGrp="1" noChangeAspect="1"/>
          </p:cNvPicPr>
          <p:nvPr>
            <p:ph idx="4294967295"/>
          </p:nvPr>
        </p:nvPicPr>
        <p:blipFill rotWithShape="1">
          <a:blip r:embed="rId3" cstate="email">
            <a:extLst>
              <a:ext uri="{28A0092B-C50C-407E-A947-70E740481C1C}">
                <a14:useLocalDpi xmlns:a14="http://schemas.microsoft.com/office/drawing/2010/main"/>
              </a:ext>
            </a:extLst>
          </a:blip>
          <a:srcRect t="31388"/>
          <a:stretch/>
        </p:blipFill>
        <p:spPr>
          <a:xfrm>
            <a:off x="0" y="667850"/>
            <a:ext cx="8283575" cy="3565525"/>
          </a:xfr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25674" y="551012"/>
            <a:ext cx="3232226" cy="3232226"/>
          </a:xfrm>
          <a:prstGeom prst="rect">
            <a:avLst/>
          </a:prstGeom>
        </p:spPr>
      </p:pic>
      <p:pic>
        <p:nvPicPr>
          <p:cNvPr id="7" name="Picture 6" descr="M. Narasimham"/>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42285" y="3933093"/>
            <a:ext cx="1905000" cy="1905000"/>
          </a:xfrm>
          <a:prstGeom prst="rect">
            <a:avLst/>
          </a:prstGeom>
          <a:noFill/>
          <a:ln w="38100" cap="flat" cmpd="sng" algn="ctr">
            <a:noFill/>
            <a:prstDash val="solid"/>
          </a:ln>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5855677" y="5838093"/>
            <a:ext cx="3191608" cy="10199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Narsimhan-II (‘98): only two category: Bank or non-bank.</a:t>
            </a:r>
          </a:p>
          <a:p>
            <a:pPr algn="ctr"/>
            <a:r>
              <a:rPr lang="en-US" sz="2000" dirty="0" smtClean="0"/>
              <a:t>NO DFI…regulatory issues</a:t>
            </a:r>
            <a:endParaRPr lang="en-US" sz="2000" dirty="0"/>
          </a:p>
        </p:txBody>
      </p:sp>
    </p:spTree>
    <p:extLst>
      <p:ext uri="{BB962C8B-B14F-4D97-AF65-F5344CB8AC3E}">
        <p14:creationId xmlns:p14="http://schemas.microsoft.com/office/powerpoint/2010/main" val="398972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028"/>
            <a:ext cx="9144000" cy="69459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05621" y="6032863"/>
            <a:ext cx="952633" cy="647790"/>
          </a:xfrm>
          <a:prstGeom prst="rect">
            <a:avLst/>
          </a:prstGeom>
        </p:spPr>
      </p:pic>
      <p:pic>
        <p:nvPicPr>
          <p:cNvPr id="7" name="Content Placeholder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02354" y="5950316"/>
            <a:ext cx="1489638" cy="812883"/>
          </a:xfrm>
          <a:prstGeom prst="rect">
            <a:avLst/>
          </a:prstGeom>
        </p:spPr>
      </p:pic>
      <p:sp>
        <p:nvSpPr>
          <p:cNvPr id="3" name="Rectangle 2"/>
          <p:cNvSpPr/>
          <p:nvPr/>
        </p:nvSpPr>
        <p:spPr>
          <a:xfrm>
            <a:off x="0" y="1116623"/>
            <a:ext cx="3648808" cy="574137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p:cNvSpPr/>
          <p:nvPr/>
        </p:nvSpPr>
        <p:spPr>
          <a:xfrm>
            <a:off x="3676130" y="1116623"/>
            <a:ext cx="5382124" cy="35801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82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018216239"/>
              </p:ext>
            </p:extLst>
          </p:nvPr>
        </p:nvGraphicFramePr>
        <p:xfrm>
          <a:off x="-134225" y="965877"/>
          <a:ext cx="9655729" cy="5673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effectLst/>
              </a:rPr>
              <a:t>Wholesale and long-term finance (WLTF) </a:t>
            </a:r>
            <a:r>
              <a:rPr lang="en-US" dirty="0" smtClean="0">
                <a:effectLst/>
              </a:rPr>
              <a:t>BANK: functions</a:t>
            </a:r>
            <a:endParaRPr lang="en-US" dirty="0"/>
          </a:p>
        </p:txBody>
      </p:sp>
      <p:sp>
        <p:nvSpPr>
          <p:cNvPr id="6" name="Rounded Rectangle 5"/>
          <p:cNvSpPr/>
          <p:nvPr/>
        </p:nvSpPr>
        <p:spPr>
          <a:xfrm>
            <a:off x="3068009" y="914263"/>
            <a:ext cx="2940872" cy="2674046"/>
          </a:xfrm>
          <a:prstGeom prst="roundRect">
            <a:avLst>
              <a:gd name="adj" fmla="val 10000"/>
            </a:avLst>
          </a:prstGeom>
          <a:blipFill rotWithShape="1">
            <a:blip r:embed="rId8"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7" name="Rounded Rectangle 6"/>
          <p:cNvSpPr/>
          <p:nvPr/>
        </p:nvSpPr>
        <p:spPr>
          <a:xfrm>
            <a:off x="6858000" y="669537"/>
            <a:ext cx="2220811" cy="1694454"/>
          </a:xfrm>
          <a:prstGeom prst="roundRect">
            <a:avLst>
              <a:gd name="adj" fmla="val 10000"/>
            </a:avLst>
          </a:prstGeom>
          <a:blipFill rotWithShape="1">
            <a:blip r:embed="rId9"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669537"/>
            <a:ext cx="2567354" cy="1694454"/>
          </a:xfrm>
          <a:prstGeom prst="rect">
            <a:avLst/>
          </a:prstGeom>
        </p:spPr>
      </p:pic>
    </p:spTree>
    <p:extLst>
      <p:ext uri="{BB962C8B-B14F-4D97-AF65-F5344CB8AC3E}">
        <p14:creationId xmlns:p14="http://schemas.microsoft.com/office/powerpoint/2010/main" val="6170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3D77BA1-019F-4C23-86AF-86AEA1839BDB}"/>
                                            </p:graphicEl>
                                          </p:spTgt>
                                        </p:tgtEl>
                                        <p:attrNameLst>
                                          <p:attrName>style.visibility</p:attrName>
                                        </p:attrNameLst>
                                      </p:cBhvr>
                                      <p:to>
                                        <p:strVal val="visible"/>
                                      </p:to>
                                    </p:set>
                                    <p:animEffect transition="in" filter="fade">
                                      <p:cBhvr>
                                        <p:cTn id="7" dur="500"/>
                                        <p:tgtEl>
                                          <p:spTgt spid="5">
                                            <p:graphicEl>
                                              <a:dgm id="{D3D77BA1-019F-4C23-86AF-86AEA1839BD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2E6D5CB-2671-4EFF-A3CC-46A44F21694C}"/>
                                            </p:graphicEl>
                                          </p:spTgt>
                                        </p:tgtEl>
                                        <p:attrNameLst>
                                          <p:attrName>style.visibility</p:attrName>
                                        </p:attrNameLst>
                                      </p:cBhvr>
                                      <p:to>
                                        <p:strVal val="visible"/>
                                      </p:to>
                                    </p:set>
                                    <p:animEffect transition="in" filter="fade">
                                      <p:cBhvr>
                                        <p:cTn id="12" dur="500"/>
                                        <p:tgtEl>
                                          <p:spTgt spid="5">
                                            <p:graphicEl>
                                              <a:dgm id="{D2E6D5CB-2671-4EFF-A3CC-46A44F21694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EB6B9D5C-E7C6-47E3-8250-128A3AF5BEED}"/>
                                            </p:graphicEl>
                                          </p:spTgt>
                                        </p:tgtEl>
                                        <p:attrNameLst>
                                          <p:attrName>style.visibility</p:attrName>
                                        </p:attrNameLst>
                                      </p:cBhvr>
                                      <p:to>
                                        <p:strVal val="visible"/>
                                      </p:to>
                                    </p:set>
                                    <p:animEffect transition="in" filter="fade">
                                      <p:cBhvr>
                                        <p:cTn id="17" dur="500"/>
                                        <p:tgtEl>
                                          <p:spTgt spid="5">
                                            <p:graphicEl>
                                              <a:dgm id="{EB6B9D5C-E7C6-47E3-8250-128A3AF5BEE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6749140D-1890-480A-A7FE-0F17EA68A623}"/>
                                            </p:graphicEl>
                                          </p:spTgt>
                                        </p:tgtEl>
                                        <p:attrNameLst>
                                          <p:attrName>style.visibility</p:attrName>
                                        </p:attrNameLst>
                                      </p:cBhvr>
                                      <p:to>
                                        <p:strVal val="visible"/>
                                      </p:to>
                                    </p:set>
                                    <p:animEffect transition="in" filter="fade">
                                      <p:cBhvr>
                                        <p:cTn id="22" dur="500"/>
                                        <p:tgtEl>
                                          <p:spTgt spid="5">
                                            <p:graphicEl>
                                              <a:dgm id="{6749140D-1890-480A-A7FE-0F17EA68A62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040EF464-D35E-41BC-84BF-6F7470281CB3}"/>
                                            </p:graphicEl>
                                          </p:spTgt>
                                        </p:tgtEl>
                                        <p:attrNameLst>
                                          <p:attrName>style.visibility</p:attrName>
                                        </p:attrNameLst>
                                      </p:cBhvr>
                                      <p:to>
                                        <p:strVal val="visible"/>
                                      </p:to>
                                    </p:set>
                                    <p:animEffect transition="in" filter="fade">
                                      <p:cBhvr>
                                        <p:cTn id="27" dur="500"/>
                                        <p:tgtEl>
                                          <p:spTgt spid="5">
                                            <p:graphicEl>
                                              <a:dgm id="{040EF464-D35E-41BC-84BF-6F7470281CB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09EE5425-DF39-471E-BF73-7E2B3DCE0052}"/>
                                            </p:graphicEl>
                                          </p:spTgt>
                                        </p:tgtEl>
                                        <p:attrNameLst>
                                          <p:attrName>style.visibility</p:attrName>
                                        </p:attrNameLst>
                                      </p:cBhvr>
                                      <p:to>
                                        <p:strVal val="visible"/>
                                      </p:to>
                                    </p:set>
                                    <p:animEffect transition="in" filter="fade">
                                      <p:cBhvr>
                                        <p:cTn id="32" dur="500"/>
                                        <p:tgtEl>
                                          <p:spTgt spid="5">
                                            <p:graphicEl>
                                              <a:dgm id="{09EE5425-DF39-471E-BF73-7E2B3DCE005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095861981"/>
              </p:ext>
            </p:extLst>
          </p:nvPr>
        </p:nvGraphicFramePr>
        <p:xfrm>
          <a:off x="0" y="1157288"/>
          <a:ext cx="9150350" cy="5313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ed Rectangle 4"/>
          <p:cNvSpPr/>
          <p:nvPr/>
        </p:nvSpPr>
        <p:spPr>
          <a:xfrm>
            <a:off x="4928979" y="-175375"/>
            <a:ext cx="1922140" cy="1753409"/>
          </a:xfrm>
          <a:prstGeom prst="roundRect">
            <a:avLst>
              <a:gd name="adj" fmla="val 10000"/>
            </a:avLst>
          </a:prstGeom>
          <a:blipFill rotWithShape="1">
            <a:blip r:embed="rId8"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6" name="Picture 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178996" y="-175375"/>
            <a:ext cx="1813243" cy="1751925"/>
          </a:xfrm>
          <a:prstGeom prst="rect">
            <a:avLst/>
          </a:prstGeom>
        </p:spPr>
      </p:pic>
      <p:sp>
        <p:nvSpPr>
          <p:cNvPr id="7" name="Rounded Rectangle 6"/>
          <p:cNvSpPr/>
          <p:nvPr/>
        </p:nvSpPr>
        <p:spPr>
          <a:xfrm>
            <a:off x="6857469" y="-118804"/>
            <a:ext cx="2286531" cy="1696838"/>
          </a:xfrm>
          <a:prstGeom prst="roundRect">
            <a:avLst>
              <a:gd name="adj" fmla="val 10000"/>
            </a:avLst>
          </a:prstGeom>
          <a:blipFill rotWithShape="1">
            <a:blip r:embed="rId10"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2" name="Picture 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445488" y="0"/>
            <a:ext cx="1281864" cy="1578034"/>
          </a:xfrm>
          <a:prstGeom prst="rect">
            <a:avLst/>
          </a:prstGeom>
        </p:spPr>
      </p:pic>
      <p:sp>
        <p:nvSpPr>
          <p:cNvPr id="3" name="Down Arrow 2"/>
          <p:cNvSpPr/>
          <p:nvPr/>
        </p:nvSpPr>
        <p:spPr>
          <a:xfrm>
            <a:off x="6715337" y="-118804"/>
            <a:ext cx="284263" cy="7130562"/>
          </a:xfrm>
          <a:prstGeom prst="downArrow">
            <a:avLst/>
          </a:prstGeom>
          <a:solidFill>
            <a:srgbClr val="FFFF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Down Arrow 7"/>
          <p:cNvSpPr/>
          <p:nvPr/>
        </p:nvSpPr>
        <p:spPr>
          <a:xfrm>
            <a:off x="4638366" y="-175375"/>
            <a:ext cx="284263" cy="7130562"/>
          </a:xfrm>
          <a:prstGeom prst="downArrow">
            <a:avLst/>
          </a:prstGeom>
          <a:solidFill>
            <a:srgbClr val="FFFF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2603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B7012F5-E320-4E60-BFC8-F91653A9076E}"/>
                                            </p:graphicEl>
                                          </p:spTgt>
                                        </p:tgtEl>
                                        <p:attrNameLst>
                                          <p:attrName>style.visibility</p:attrName>
                                        </p:attrNameLst>
                                      </p:cBhvr>
                                      <p:to>
                                        <p:strVal val="visible"/>
                                      </p:to>
                                    </p:set>
                                    <p:animEffect transition="in" filter="fade">
                                      <p:cBhvr>
                                        <p:cTn id="7" dur="500"/>
                                        <p:tgtEl>
                                          <p:spTgt spid="4">
                                            <p:graphicEl>
                                              <a:dgm id="{EB7012F5-E320-4E60-BFC8-F91653A9076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0B93708E-08C4-4407-8A44-7420E0B7E5A4}"/>
                                            </p:graphicEl>
                                          </p:spTgt>
                                        </p:tgtEl>
                                        <p:attrNameLst>
                                          <p:attrName>style.visibility</p:attrName>
                                        </p:attrNameLst>
                                      </p:cBhvr>
                                      <p:to>
                                        <p:strVal val="visible"/>
                                      </p:to>
                                    </p:set>
                                    <p:animEffect transition="in" filter="fade">
                                      <p:cBhvr>
                                        <p:cTn id="12" dur="500"/>
                                        <p:tgtEl>
                                          <p:spTgt spid="4">
                                            <p:graphicEl>
                                              <a:dgm id="{0B93708E-08C4-4407-8A44-7420E0B7E5A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DC7C4518-D35F-44FD-AB24-7BB9CDFB1498}"/>
                                            </p:graphicEl>
                                          </p:spTgt>
                                        </p:tgtEl>
                                        <p:attrNameLst>
                                          <p:attrName>style.visibility</p:attrName>
                                        </p:attrNameLst>
                                      </p:cBhvr>
                                      <p:to>
                                        <p:strVal val="visible"/>
                                      </p:to>
                                    </p:set>
                                    <p:animEffect transition="in" filter="fade">
                                      <p:cBhvr>
                                        <p:cTn id="17" dur="500"/>
                                        <p:tgtEl>
                                          <p:spTgt spid="4">
                                            <p:graphicEl>
                                              <a:dgm id="{DC7C4518-D35F-44FD-AB24-7BB9CDFB149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6FEE1C8-20E3-4F06-A7F5-1E90E09BDD7C}"/>
                                            </p:graphicEl>
                                          </p:spTgt>
                                        </p:tgtEl>
                                        <p:attrNameLst>
                                          <p:attrName>style.visibility</p:attrName>
                                        </p:attrNameLst>
                                      </p:cBhvr>
                                      <p:to>
                                        <p:strVal val="visible"/>
                                      </p:to>
                                    </p:set>
                                    <p:animEffect transition="in" filter="fade">
                                      <p:cBhvr>
                                        <p:cTn id="22" dur="500"/>
                                        <p:tgtEl>
                                          <p:spTgt spid="4">
                                            <p:graphicEl>
                                              <a:dgm id="{56FEE1C8-20E3-4F06-A7F5-1E90E09BDD7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C419A4DC-7E12-458A-AEFA-EAA8E3E0CF6C}"/>
                                            </p:graphicEl>
                                          </p:spTgt>
                                        </p:tgtEl>
                                        <p:attrNameLst>
                                          <p:attrName>style.visibility</p:attrName>
                                        </p:attrNameLst>
                                      </p:cBhvr>
                                      <p:to>
                                        <p:strVal val="visible"/>
                                      </p:to>
                                    </p:set>
                                    <p:animEffect transition="in" filter="fade">
                                      <p:cBhvr>
                                        <p:cTn id="27" dur="500"/>
                                        <p:tgtEl>
                                          <p:spTgt spid="4">
                                            <p:graphicEl>
                                              <a:dgm id="{C419A4DC-7E12-458A-AEFA-EAA8E3E0CF6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F390F0AD-3D54-4453-BDBB-CDF9F397C541}"/>
                                            </p:graphicEl>
                                          </p:spTgt>
                                        </p:tgtEl>
                                        <p:attrNameLst>
                                          <p:attrName>style.visibility</p:attrName>
                                        </p:attrNameLst>
                                      </p:cBhvr>
                                      <p:to>
                                        <p:strVal val="visible"/>
                                      </p:to>
                                    </p:set>
                                    <p:animEffect transition="in" filter="fade">
                                      <p:cBhvr>
                                        <p:cTn id="32" dur="500"/>
                                        <p:tgtEl>
                                          <p:spTgt spid="4">
                                            <p:graphicEl>
                                              <a:dgm id="{F390F0AD-3D54-4453-BDBB-CDF9F397C54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D210E622-C571-4747-B7EB-05212E193E7D}"/>
                                            </p:graphicEl>
                                          </p:spTgt>
                                        </p:tgtEl>
                                        <p:attrNameLst>
                                          <p:attrName>style.visibility</p:attrName>
                                        </p:attrNameLst>
                                      </p:cBhvr>
                                      <p:to>
                                        <p:strVal val="visible"/>
                                      </p:to>
                                    </p:set>
                                    <p:animEffect transition="in" filter="fade">
                                      <p:cBhvr>
                                        <p:cTn id="37" dur="500"/>
                                        <p:tgtEl>
                                          <p:spTgt spid="4">
                                            <p:graphicEl>
                                              <a:dgm id="{D210E622-C571-4747-B7EB-05212E193E7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262648DD-F840-474C-BB74-378D4CFC4CA4}"/>
                                            </p:graphicEl>
                                          </p:spTgt>
                                        </p:tgtEl>
                                        <p:attrNameLst>
                                          <p:attrName>style.visibility</p:attrName>
                                        </p:attrNameLst>
                                      </p:cBhvr>
                                      <p:to>
                                        <p:strVal val="visible"/>
                                      </p:to>
                                    </p:set>
                                    <p:animEffect transition="in" filter="fade">
                                      <p:cBhvr>
                                        <p:cTn id="42" dur="500"/>
                                        <p:tgtEl>
                                          <p:spTgt spid="4">
                                            <p:graphicEl>
                                              <a:dgm id="{262648DD-F840-474C-BB74-378D4CFC4CA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8E5E2BF0-2CCE-41BC-B210-F97FD4F86622}"/>
                                            </p:graphicEl>
                                          </p:spTgt>
                                        </p:tgtEl>
                                        <p:attrNameLst>
                                          <p:attrName>style.visibility</p:attrName>
                                        </p:attrNameLst>
                                      </p:cBhvr>
                                      <p:to>
                                        <p:strVal val="visible"/>
                                      </p:to>
                                    </p:set>
                                    <p:animEffect transition="in" filter="fade">
                                      <p:cBhvr>
                                        <p:cTn id="47" dur="500"/>
                                        <p:tgtEl>
                                          <p:spTgt spid="4">
                                            <p:graphicEl>
                                              <a:dgm id="{8E5E2BF0-2CCE-41BC-B210-F97FD4F86622}"/>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D939E7B0-23BB-47E0-B307-0222EB316C20}"/>
                                            </p:graphicEl>
                                          </p:spTgt>
                                        </p:tgtEl>
                                        <p:attrNameLst>
                                          <p:attrName>style.visibility</p:attrName>
                                        </p:attrNameLst>
                                      </p:cBhvr>
                                      <p:to>
                                        <p:strVal val="visible"/>
                                      </p:to>
                                    </p:set>
                                    <p:animEffect transition="in" filter="fade">
                                      <p:cBhvr>
                                        <p:cTn id="52" dur="500"/>
                                        <p:tgtEl>
                                          <p:spTgt spid="4">
                                            <p:graphicEl>
                                              <a:dgm id="{D939E7B0-23BB-47E0-B307-0222EB316C2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16091A53-DDAE-405C-BD30-06F9D44DA890}"/>
                                            </p:graphicEl>
                                          </p:spTgt>
                                        </p:tgtEl>
                                        <p:attrNameLst>
                                          <p:attrName>style.visibility</p:attrName>
                                        </p:attrNameLst>
                                      </p:cBhvr>
                                      <p:to>
                                        <p:strVal val="visible"/>
                                      </p:to>
                                    </p:set>
                                    <p:animEffect transition="in" filter="fade">
                                      <p:cBhvr>
                                        <p:cTn id="57" dur="500"/>
                                        <p:tgtEl>
                                          <p:spTgt spid="4">
                                            <p:graphicEl>
                                              <a:dgm id="{16091A53-DDAE-405C-BD30-06F9D44DA890}"/>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24F58BC3-9E43-4712-9D11-FEACF6D40A51}"/>
                                            </p:graphicEl>
                                          </p:spTgt>
                                        </p:tgtEl>
                                        <p:attrNameLst>
                                          <p:attrName>style.visibility</p:attrName>
                                        </p:attrNameLst>
                                      </p:cBhvr>
                                      <p:to>
                                        <p:strVal val="visible"/>
                                      </p:to>
                                    </p:set>
                                    <p:animEffect transition="in" filter="fade">
                                      <p:cBhvr>
                                        <p:cTn id="62" dur="500"/>
                                        <p:tgtEl>
                                          <p:spTgt spid="4">
                                            <p:graphicEl>
                                              <a:dgm id="{24F58BC3-9E43-4712-9D11-FEACF6D40A51}"/>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graphicEl>
                                              <a:dgm id="{7F4E5111-BC0E-488A-9F17-9D71AD09A5B7}"/>
                                            </p:graphicEl>
                                          </p:spTgt>
                                        </p:tgtEl>
                                        <p:attrNameLst>
                                          <p:attrName>style.visibility</p:attrName>
                                        </p:attrNameLst>
                                      </p:cBhvr>
                                      <p:to>
                                        <p:strVal val="visible"/>
                                      </p:to>
                                    </p:set>
                                    <p:animEffect transition="in" filter="fade">
                                      <p:cBhvr>
                                        <p:cTn id="67" dur="500"/>
                                        <p:tgtEl>
                                          <p:spTgt spid="4">
                                            <p:graphicEl>
                                              <a:dgm id="{7F4E5111-BC0E-488A-9F17-9D71AD09A5B7}"/>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graphicEl>
                                              <a:dgm id="{0537A482-45B2-428C-BE02-609782635937}"/>
                                            </p:graphicEl>
                                          </p:spTgt>
                                        </p:tgtEl>
                                        <p:attrNameLst>
                                          <p:attrName>style.visibility</p:attrName>
                                        </p:attrNameLst>
                                      </p:cBhvr>
                                      <p:to>
                                        <p:strVal val="visible"/>
                                      </p:to>
                                    </p:set>
                                    <p:animEffect transition="in" filter="fade">
                                      <p:cBhvr>
                                        <p:cTn id="72" dur="500"/>
                                        <p:tgtEl>
                                          <p:spTgt spid="4">
                                            <p:graphicEl>
                                              <a:dgm id="{0537A482-45B2-428C-BE02-609782635937}"/>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graphicEl>
                                              <a:dgm id="{BAFEF10E-6C27-4389-893B-F66BD15742C6}"/>
                                            </p:graphicEl>
                                          </p:spTgt>
                                        </p:tgtEl>
                                        <p:attrNameLst>
                                          <p:attrName>style.visibility</p:attrName>
                                        </p:attrNameLst>
                                      </p:cBhvr>
                                      <p:to>
                                        <p:strVal val="visible"/>
                                      </p:to>
                                    </p:set>
                                    <p:animEffect transition="in" filter="fade">
                                      <p:cBhvr>
                                        <p:cTn id="77" dur="500"/>
                                        <p:tgtEl>
                                          <p:spTgt spid="4">
                                            <p:graphicEl>
                                              <a:dgm id="{BAFEF10E-6C27-4389-893B-F66BD15742C6}"/>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graphicEl>
                                              <a:dgm id="{98A05A8F-6CDD-4782-B9BD-C4D10932B5EB}"/>
                                            </p:graphicEl>
                                          </p:spTgt>
                                        </p:tgtEl>
                                        <p:attrNameLst>
                                          <p:attrName>style.visibility</p:attrName>
                                        </p:attrNameLst>
                                      </p:cBhvr>
                                      <p:to>
                                        <p:strVal val="visible"/>
                                      </p:to>
                                    </p:set>
                                    <p:animEffect transition="in" filter="fade">
                                      <p:cBhvr>
                                        <p:cTn id="82" dur="500"/>
                                        <p:tgtEl>
                                          <p:spTgt spid="4">
                                            <p:graphicEl>
                                              <a:dgm id="{98A05A8F-6CDD-4782-B9BD-C4D10932B5E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028"/>
            <a:ext cx="9144000" cy="6945922"/>
          </a:xfrm>
          <a:prstGeom prst="rect">
            <a:avLst/>
          </a:prstGeom>
        </p:spPr>
      </p:pic>
      <p:sp>
        <p:nvSpPr>
          <p:cNvPr id="3" name="Rectangle 2"/>
          <p:cNvSpPr/>
          <p:nvPr/>
        </p:nvSpPr>
        <p:spPr>
          <a:xfrm>
            <a:off x="3429000" y="1140904"/>
            <a:ext cx="2141290" cy="171974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Where should I plot Wholesale Bank?</a:t>
            </a:r>
            <a:endParaRPr lang="en-US" sz="2800" dirty="0">
              <a:effectLst>
                <a:outerShdw blurRad="38100" dist="38100" dir="2700000" algn="tl">
                  <a:srgbClr val="000000">
                    <a:alpha val="43137"/>
                  </a:srgbClr>
                </a:outerShdw>
              </a:effectLst>
            </a:endParaRPr>
          </a:p>
        </p:txBody>
      </p:sp>
      <p:sp>
        <p:nvSpPr>
          <p:cNvPr id="4" name="Rounded Rectangle 3"/>
          <p:cNvSpPr/>
          <p:nvPr/>
        </p:nvSpPr>
        <p:spPr>
          <a:xfrm>
            <a:off x="3429000" y="5152292"/>
            <a:ext cx="2013438" cy="1490928"/>
          </a:xfrm>
          <a:prstGeom prst="roundRect">
            <a:avLst>
              <a:gd name="adj" fmla="val 10000"/>
            </a:avLst>
          </a:prstGeom>
          <a:blipFill rotWithShape="1">
            <a:blip r:embed="rId4"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5" name="Left Arrow Callout 4"/>
          <p:cNvSpPr/>
          <p:nvPr/>
        </p:nvSpPr>
        <p:spPr>
          <a:xfrm>
            <a:off x="2224454" y="3525715"/>
            <a:ext cx="1283677" cy="1494693"/>
          </a:xfrm>
          <a:prstGeom prst="leftArrowCallout">
            <a:avLst/>
          </a:prstGeom>
        </p:spPr>
        <p:style>
          <a:lnRef idx="2">
            <a:schemeClr val="dk1">
              <a:shade val="50000"/>
            </a:schemeClr>
          </a:lnRef>
          <a:fillRef idx="1">
            <a:schemeClr val="dk1"/>
          </a:fillRef>
          <a:effectRef idx="0">
            <a:schemeClr val="dk1"/>
          </a:effectRef>
          <a:fontRef idx="minor">
            <a:schemeClr val="lt1"/>
          </a:fontRef>
        </p:style>
        <p:txBody>
          <a:bodyPr vert="vert" rtlCol="0" anchor="ctr"/>
          <a:lstStyle/>
          <a:p>
            <a:pPr algn="ctr"/>
            <a:r>
              <a:rPr lang="en-US" dirty="0" smtClean="0"/>
              <a:t>Universal Commercial Banks</a:t>
            </a:r>
            <a:endParaRPr lang="en-US" dirty="0"/>
          </a:p>
        </p:txBody>
      </p:sp>
    </p:spTree>
    <p:extLst>
      <p:ext uri="{BB962C8B-B14F-4D97-AF65-F5344CB8AC3E}">
        <p14:creationId xmlns:p14="http://schemas.microsoft.com/office/powerpoint/2010/main" val="254311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10"/>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Differential Banks</a:t>
            </a:r>
            <a:endParaRPr lang="en-US" dirty="0"/>
          </a:p>
        </p:txBody>
      </p:sp>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89630" y="4497863"/>
            <a:ext cx="1254370" cy="1753795"/>
          </a:xfrm>
          <a:prstGeom prst="rect">
            <a:avLst/>
          </a:prstGeom>
        </p:spPr>
      </p:pic>
      <p:sp>
        <p:nvSpPr>
          <p:cNvPr id="9" name="Up Arrow Callout 8"/>
          <p:cNvSpPr/>
          <p:nvPr/>
        </p:nvSpPr>
        <p:spPr>
          <a:xfrm>
            <a:off x="422030" y="3952856"/>
            <a:ext cx="4022359" cy="1071117"/>
          </a:xfrm>
          <a:prstGeom prst="upArrowCallou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Franklin Gothic Medium Cond" panose="020B0606030402020204" pitchFamily="34" charset="0"/>
              </a:rPr>
              <a:t>2015: Finished </a:t>
            </a:r>
            <a:r>
              <a:rPr lang="en-US" sz="2400" dirty="0" smtClean="0">
                <a:latin typeface="Franklin Gothic Medium Cond" panose="020B0606030402020204" pitchFamily="34" charset="0"/>
              </a:rPr>
              <a:t>Selection</a:t>
            </a:r>
          </a:p>
          <a:p>
            <a:pPr algn="ctr"/>
            <a:r>
              <a:rPr lang="en-US" sz="2400" dirty="0" smtClean="0">
                <a:latin typeface="Franklin Gothic Medium Cond" panose="020B0606030402020204" pitchFamily="34" charset="0"/>
              </a:rPr>
              <a:t>Covered in this </a:t>
            </a:r>
            <a:r>
              <a:rPr lang="en-US" sz="2400" dirty="0" smtClean="0">
                <a:latin typeface="Franklin Gothic Medium Cond" panose="020B0606030402020204" pitchFamily="34" charset="0"/>
                <a:hlinkClick r:id="rId9"/>
              </a:rPr>
              <a:t>lecture link</a:t>
            </a:r>
            <a:endParaRPr lang="en-US" sz="2400" dirty="0">
              <a:latin typeface="Franklin Gothic Medium Cond" panose="020B0606030402020204" pitchFamily="34" charset="0"/>
            </a:endParaRPr>
          </a:p>
        </p:txBody>
      </p:sp>
      <p:sp>
        <p:nvSpPr>
          <p:cNvPr id="10" name="Up Arrow Callout 9"/>
          <p:cNvSpPr/>
          <p:nvPr/>
        </p:nvSpPr>
        <p:spPr>
          <a:xfrm>
            <a:off x="4598377" y="4047441"/>
            <a:ext cx="4507523" cy="559837"/>
          </a:xfrm>
          <a:prstGeom prst="upArrowCallou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Franklin Gothic Medium Cond" panose="020B0606030402020204" pitchFamily="34" charset="0"/>
              </a:rPr>
              <a:t>2016: Apr. Monetary Policy suggested</a:t>
            </a:r>
          </a:p>
        </p:txBody>
      </p:sp>
      <p:sp>
        <p:nvSpPr>
          <p:cNvPr id="11" name="Title 6"/>
          <p:cNvSpPr txBox="1">
            <a:spLocks/>
          </p:cNvSpPr>
          <p:nvPr/>
        </p:nvSpPr>
        <p:spPr>
          <a:xfrm>
            <a:off x="0" y="5700713"/>
            <a:ext cx="6750844" cy="714375"/>
          </a:xfrm>
          <a:prstGeom prst="homePlate">
            <a:avLst/>
          </a:prstGeom>
          <a:ln/>
        </p:spPr>
        <p:style>
          <a:lnRef idx="2">
            <a:schemeClr val="accent3">
              <a:shade val="50000"/>
            </a:schemeClr>
          </a:lnRef>
          <a:fillRef idx="1">
            <a:schemeClr val="accent3"/>
          </a:fillRef>
          <a:effectRef idx="0">
            <a:schemeClr val="accent3"/>
          </a:effectRef>
          <a:fontRef idx="minor">
            <a:schemeClr val="lt1"/>
          </a:fontRef>
        </p:style>
        <p:txBody>
          <a:bodyPr vert="horz" lIns="68580" tIns="34290" rIns="68580" bIns="34290" rtlCol="0" anchor="ctr">
            <a:noAutofit/>
          </a:bodyPr>
          <a:lstStyle>
            <a:lvl1pPr algn="ctr"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2100" dirty="0"/>
              <a:t>RBI’s Nachiket Mor Committee on Financial inclusion (2014)</a:t>
            </a:r>
            <a:br>
              <a:rPr lang="en-US" sz="2100" dirty="0"/>
            </a:br>
            <a:r>
              <a:rPr lang="en-US" sz="2100" dirty="0"/>
              <a:t>Suggested Differential Banks /Niche banking</a:t>
            </a:r>
          </a:p>
        </p:txBody>
      </p:sp>
      <p:pic>
        <p:nvPicPr>
          <p:cNvPr id="12" name="Picture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81842" y="727075"/>
            <a:ext cx="1481426" cy="516550"/>
          </a:xfrm>
          <a:prstGeom prst="rect">
            <a:avLst/>
          </a:prstGeom>
        </p:spPr>
      </p:pic>
      <p:pic>
        <p:nvPicPr>
          <p:cNvPr id="13" name="Picture 1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51844" y="694916"/>
            <a:ext cx="1531753" cy="520110"/>
          </a:xfrm>
          <a:prstGeom prst="rect">
            <a:avLst/>
          </a:prstGeom>
        </p:spPr>
      </p:pic>
      <p:pic>
        <p:nvPicPr>
          <p:cNvPr id="14" name="Picture 1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617251" y="5211298"/>
            <a:ext cx="2498592" cy="489415"/>
          </a:xfrm>
          <a:prstGeom prst="rect">
            <a:avLst/>
          </a:prstGeom>
        </p:spPr>
      </p:pic>
    </p:spTree>
    <p:extLst>
      <p:ext uri="{BB962C8B-B14F-4D97-AF65-F5344CB8AC3E}">
        <p14:creationId xmlns:p14="http://schemas.microsoft.com/office/powerpoint/2010/main" val="91287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17B32CE7-CF66-42A4-9007-EE40A3EEBC23}"/>
                                            </p:graphicEl>
                                          </p:spTgt>
                                        </p:tgtEl>
                                        <p:attrNameLst>
                                          <p:attrName>style.visibility</p:attrName>
                                        </p:attrNameLst>
                                      </p:cBhvr>
                                      <p:to>
                                        <p:strVal val="visible"/>
                                      </p:to>
                                    </p:set>
                                    <p:animEffect transition="in" filter="fade">
                                      <p:cBhvr>
                                        <p:cTn id="7" dur="500"/>
                                        <p:tgtEl>
                                          <p:spTgt spid="6">
                                            <p:graphicEl>
                                              <a:dgm id="{17B32CE7-CF66-42A4-9007-EE40A3EEBC2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D0EEF485-D0DE-46D6-AFE3-14EA38063CC2}"/>
                                            </p:graphicEl>
                                          </p:spTgt>
                                        </p:tgtEl>
                                        <p:attrNameLst>
                                          <p:attrName>style.visibility</p:attrName>
                                        </p:attrNameLst>
                                      </p:cBhvr>
                                      <p:to>
                                        <p:strVal val="visible"/>
                                      </p:to>
                                    </p:set>
                                    <p:animEffect transition="in" filter="fade">
                                      <p:cBhvr>
                                        <p:cTn id="12" dur="500"/>
                                        <p:tgtEl>
                                          <p:spTgt spid="6">
                                            <p:graphicEl>
                                              <a:dgm id="{D0EEF485-D0DE-46D6-AFE3-14EA38063CC2}"/>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355051FB-2E39-47C7-A41A-3ACC3B25A166}"/>
                                            </p:graphicEl>
                                          </p:spTgt>
                                        </p:tgtEl>
                                        <p:attrNameLst>
                                          <p:attrName>style.visibility</p:attrName>
                                        </p:attrNameLst>
                                      </p:cBhvr>
                                      <p:to>
                                        <p:strVal val="visible"/>
                                      </p:to>
                                    </p:set>
                                    <p:animEffect transition="in" filter="fade">
                                      <p:cBhvr>
                                        <p:cTn id="15" dur="500"/>
                                        <p:tgtEl>
                                          <p:spTgt spid="6">
                                            <p:graphicEl>
                                              <a:dgm id="{355051FB-2E39-47C7-A41A-3ACC3B25A16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58FB17BC-52FB-46B0-BE25-7F708F770155}"/>
                                            </p:graphicEl>
                                          </p:spTgt>
                                        </p:tgtEl>
                                        <p:attrNameLst>
                                          <p:attrName>style.visibility</p:attrName>
                                        </p:attrNameLst>
                                      </p:cBhvr>
                                      <p:to>
                                        <p:strVal val="visible"/>
                                      </p:to>
                                    </p:set>
                                    <p:animEffect transition="in" filter="fade">
                                      <p:cBhvr>
                                        <p:cTn id="20" dur="500"/>
                                        <p:tgtEl>
                                          <p:spTgt spid="6">
                                            <p:graphicEl>
                                              <a:dgm id="{58FB17BC-52FB-46B0-BE25-7F708F77015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6A37C96B-19E8-487C-BCFD-0DB159AFCE00}"/>
                                            </p:graphicEl>
                                          </p:spTgt>
                                        </p:tgtEl>
                                        <p:attrNameLst>
                                          <p:attrName>style.visibility</p:attrName>
                                        </p:attrNameLst>
                                      </p:cBhvr>
                                      <p:to>
                                        <p:strVal val="visible"/>
                                      </p:to>
                                    </p:set>
                                    <p:animEffect transition="in" filter="fade">
                                      <p:cBhvr>
                                        <p:cTn id="23" dur="500"/>
                                        <p:tgtEl>
                                          <p:spTgt spid="6">
                                            <p:graphicEl>
                                              <a:dgm id="{6A37C96B-19E8-487C-BCFD-0DB159AFCE0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A82818AE-B3EA-4199-931E-2D9A708D5956}"/>
                                            </p:graphicEl>
                                          </p:spTgt>
                                        </p:tgtEl>
                                        <p:attrNameLst>
                                          <p:attrName>style.visibility</p:attrName>
                                        </p:attrNameLst>
                                      </p:cBhvr>
                                      <p:to>
                                        <p:strVal val="visible"/>
                                      </p:to>
                                    </p:set>
                                    <p:animEffect transition="in" filter="fade">
                                      <p:cBhvr>
                                        <p:cTn id="28" dur="500"/>
                                        <p:tgtEl>
                                          <p:spTgt spid="6">
                                            <p:graphicEl>
                                              <a:dgm id="{A82818AE-B3EA-4199-931E-2D9A708D595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ACB3EEE6-D33C-4670-8AA0-5647682E8AD7}"/>
                                            </p:graphicEl>
                                          </p:spTgt>
                                        </p:tgtEl>
                                        <p:attrNameLst>
                                          <p:attrName>style.visibility</p:attrName>
                                        </p:attrNameLst>
                                      </p:cBhvr>
                                      <p:to>
                                        <p:strVal val="visible"/>
                                      </p:to>
                                    </p:set>
                                    <p:animEffect transition="in" filter="fade">
                                      <p:cBhvr>
                                        <p:cTn id="31" dur="500"/>
                                        <p:tgtEl>
                                          <p:spTgt spid="6">
                                            <p:graphicEl>
                                              <a:dgm id="{ACB3EEE6-D33C-4670-8AA0-5647682E8AD7}"/>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6F60DA39-E49C-4F64-BC38-8FD8F80E438F}"/>
                                            </p:graphicEl>
                                          </p:spTgt>
                                        </p:tgtEl>
                                        <p:attrNameLst>
                                          <p:attrName>style.visibility</p:attrName>
                                        </p:attrNameLst>
                                      </p:cBhvr>
                                      <p:to>
                                        <p:strVal val="visible"/>
                                      </p:to>
                                    </p:set>
                                    <p:animEffect transition="in" filter="fade">
                                      <p:cBhvr>
                                        <p:cTn id="36" dur="500"/>
                                        <p:tgtEl>
                                          <p:spTgt spid="6">
                                            <p:graphicEl>
                                              <a:dgm id="{6F60DA39-E49C-4F64-BC38-8FD8F80E438F}"/>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F98D3262-AAF1-487F-99B0-7CF9DA54E684}"/>
                                            </p:graphicEl>
                                          </p:spTgt>
                                        </p:tgtEl>
                                        <p:attrNameLst>
                                          <p:attrName>style.visibility</p:attrName>
                                        </p:attrNameLst>
                                      </p:cBhvr>
                                      <p:to>
                                        <p:strVal val="visible"/>
                                      </p:to>
                                    </p:set>
                                    <p:animEffect transition="in" filter="fade">
                                      <p:cBhvr>
                                        <p:cTn id="39" dur="500"/>
                                        <p:tgtEl>
                                          <p:spTgt spid="6">
                                            <p:graphicEl>
                                              <a:dgm id="{F98D3262-AAF1-487F-99B0-7CF9DA54E68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4325" y="3669507"/>
            <a:ext cx="2305050" cy="1771649"/>
          </a:xfrm>
          <a:prstGeom prst="rect">
            <a:avLst/>
          </a:prstGeom>
        </p:spPr>
      </p:pic>
      <p:sp>
        <p:nvSpPr>
          <p:cNvPr id="5" name="Content Placeholder 4"/>
          <p:cNvSpPr>
            <a:spLocks noGrp="1"/>
          </p:cNvSpPr>
          <p:nvPr>
            <p:ph idx="1"/>
          </p:nvPr>
        </p:nvSpPr>
        <p:spPr/>
        <p:txBody>
          <a:bodyPr/>
          <a:lstStyle/>
          <a:p>
            <a:r>
              <a:rPr lang="en-US" dirty="0"/>
              <a:t>Clear guidelines, functions yet to be announced by RBI </a:t>
            </a:r>
          </a:p>
          <a:p>
            <a:r>
              <a:rPr lang="en-US" dirty="0"/>
              <a:t>Safekeeping of securities, derivatives, MF, metals, commodities, foreign currency etc.</a:t>
            </a:r>
          </a:p>
          <a:p>
            <a:r>
              <a:rPr lang="en-US" dirty="0"/>
              <a:t>Keep client informed about yield, AGM etc.</a:t>
            </a:r>
          </a:p>
          <a:p>
            <a:r>
              <a:rPr lang="en-US" dirty="0"/>
              <a:t>Execute deals for client</a:t>
            </a:r>
          </a:p>
        </p:txBody>
      </p:sp>
      <p:sp>
        <p:nvSpPr>
          <p:cNvPr id="4" name="Title 3"/>
          <p:cNvSpPr>
            <a:spLocks noGrp="1"/>
          </p:cNvSpPr>
          <p:nvPr>
            <p:ph type="title"/>
          </p:nvPr>
        </p:nvSpPr>
        <p:spPr/>
        <p:txBody>
          <a:bodyPr/>
          <a:lstStyle/>
          <a:p>
            <a:r>
              <a:rPr lang="en-US" dirty="0"/>
              <a:t>Custodian Bank</a:t>
            </a:r>
          </a:p>
        </p:txBody>
      </p:sp>
      <p:sp>
        <p:nvSpPr>
          <p:cNvPr id="6" name="Text Placeholder 5"/>
          <p:cNvSpPr>
            <a:spLocks noGrp="1"/>
          </p:cNvSpPr>
          <p:nvPr>
            <p:ph type="body" sz="quarter" idx="13"/>
          </p:nvPr>
        </p:nvSpPr>
        <p:spPr/>
        <p:txBody>
          <a:bodyPr/>
          <a:lstStyle/>
          <a:p>
            <a:r>
              <a:rPr lang="en-US" sz="2400" dirty="0"/>
              <a:t>Differential Banks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89630" y="5104205"/>
            <a:ext cx="1254370" cy="1753795"/>
          </a:xfrm>
          <a:prstGeom prst="rect">
            <a:avLst/>
          </a:prstGeom>
        </p:spPr>
      </p:pic>
    </p:spTree>
    <p:extLst>
      <p:ext uri="{BB962C8B-B14F-4D97-AF65-F5344CB8AC3E}">
        <p14:creationId xmlns:p14="http://schemas.microsoft.com/office/powerpoint/2010/main" val="2909630821"/>
      </p:ext>
    </p:extLst>
  </p:cSld>
  <p:clrMapOvr>
    <a:masterClrMapping/>
  </p:clrMapOvr>
  <p:timing>
    <p:tnLst>
      <p:par>
        <p:cTn id="1" dur="indefinite" restart="never" nodeType="tmRoot"/>
      </p:par>
    </p:tnLst>
    <p:bldLst>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028"/>
            <a:ext cx="9144000" cy="69459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05621" y="6032863"/>
            <a:ext cx="952633" cy="647790"/>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4225407" y="2304875"/>
            <a:ext cx="693185" cy="693185"/>
          </a:xfrm>
          <a:prstGeom prst="rect">
            <a:avLst/>
          </a:prstGeom>
        </p:spPr>
      </p:pic>
      <p:sp>
        <p:nvSpPr>
          <p:cNvPr id="3" name="Rectangle 2"/>
          <p:cNvSpPr/>
          <p:nvPr/>
        </p:nvSpPr>
        <p:spPr>
          <a:xfrm>
            <a:off x="79131" y="1142999"/>
            <a:ext cx="3604846" cy="553765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35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BRIJ43_PURPLE_17">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_17" id="{5452F6F4-4F00-4E1A-B6D2-08FD5D8106E7}" vid="{A21FE2D1-3C0B-4B50-8383-9C36D6BC4F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BRIJ43_PURPLE_17</Template>
  <TotalTime>241</TotalTime>
  <Words>1846</Words>
  <Application>Microsoft Office PowerPoint</Application>
  <PresentationFormat>On-screen Show (4:3)</PresentationFormat>
  <Paragraphs>313</Paragraphs>
  <Slides>36</Slides>
  <Notes>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Arial</vt:lpstr>
      <vt:lpstr>Arial Narrow</vt:lpstr>
      <vt:lpstr>Arial Unicode MS</vt:lpstr>
      <vt:lpstr>Calibri</vt:lpstr>
      <vt:lpstr>Franklin Gothic Demi</vt:lpstr>
      <vt:lpstr>Franklin Gothic Demi Cond</vt:lpstr>
      <vt:lpstr>Franklin Gothic Heavy</vt:lpstr>
      <vt:lpstr>Franklin Gothic Medium Cond</vt:lpstr>
      <vt:lpstr>MV Boli</vt:lpstr>
      <vt:lpstr>Segoe UI Black</vt:lpstr>
      <vt:lpstr>Segoe UI Semibold</vt:lpstr>
      <vt:lpstr>Wingdings</vt:lpstr>
      <vt:lpstr>BRIJ43_PURPLE_17</vt:lpstr>
      <vt:lpstr>Commercial Banks →Differential Banks (Chronological order)</vt:lpstr>
      <vt:lpstr>Infrastructure Finance: how to increase in absolute figure?</vt:lpstr>
      <vt:lpstr>Timeline: Wholesale and long-term finance (WLTF) BANK</vt:lpstr>
      <vt:lpstr>Wholesale and long-term finance (WLTF) BANK: functions</vt:lpstr>
      <vt:lpstr>PowerPoint Presentation</vt:lpstr>
      <vt:lpstr>PowerPoint Presentation</vt:lpstr>
      <vt:lpstr>Differential Banks</vt:lpstr>
      <vt:lpstr>Custodian Bank</vt:lpstr>
      <vt:lpstr>PowerPoint Presentation</vt:lpstr>
      <vt:lpstr>Cooperative earlier “state registrar of cooperatives”</vt:lpstr>
      <vt:lpstr>PowerPoint Presentation</vt:lpstr>
      <vt:lpstr>“RURAL” Cooperative Banks Hierarchy</vt:lpstr>
      <vt:lpstr>PowerPoint Presentation</vt:lpstr>
      <vt:lpstr>PowerPoint Presentation</vt:lpstr>
      <vt:lpstr>Rural cooperatives ~25% (Rs.15 billion) NPA @PACS (2015)</vt:lpstr>
      <vt:lpstr>PowerPoint Presentation</vt:lpstr>
      <vt:lpstr>PowerPoint Presentation</vt:lpstr>
      <vt:lpstr>PowerPoint Presentation</vt:lpstr>
      <vt:lpstr>Rural cooperatives are bogus but urban also bogus….WHY?</vt:lpstr>
      <vt:lpstr>Urban cooperatives</vt:lpstr>
      <vt:lpstr>Mal-practices= SBN / Garib Kalyan Yojana….x</vt:lpstr>
      <vt:lpstr>PowerPoint Presentation</vt:lpstr>
      <vt:lpstr>DFI: @international level - World Bank group</vt:lpstr>
      <vt:lpstr>Post independence DFI</vt:lpstr>
      <vt:lpstr>Post independence DFI</vt:lpstr>
      <vt:lpstr>BEFORE Narsimhan-1 (1991)</vt:lpstr>
      <vt:lpstr>PowerPoint Presentation</vt:lpstr>
      <vt:lpstr>PowerPoint Presentation</vt:lpstr>
      <vt:lpstr>Four All India financial institutions (AIFI): Chronology wise</vt:lpstr>
      <vt:lpstr>PowerPoint Presentation</vt:lpstr>
      <vt:lpstr>PowerPoint Presentation</vt:lpstr>
      <vt:lpstr>Four AIFI: Chronology wise 1) EXIM done 2) NABARD done</vt:lpstr>
      <vt:lpstr>PowerPoint Presentation</vt:lpstr>
      <vt:lpstr>PowerPoint Presentation</vt:lpstr>
      <vt:lpstr>Developmental financial institutions (DFI)/developmental banks</vt:lpstr>
      <vt:lpstr>PowerPoint Presentation</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48</cp:revision>
  <dcterms:created xsi:type="dcterms:W3CDTF">2017-04-16T12:02:00Z</dcterms:created>
  <dcterms:modified xsi:type="dcterms:W3CDTF">2017-05-22T17:35:29Z</dcterms:modified>
</cp:coreProperties>
</file>